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g" ContentType="vide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4"/>
  </p:notesMasterIdLst>
  <p:handoutMasterIdLst>
    <p:handoutMasterId r:id="rId25"/>
  </p:handoutMasterIdLst>
  <p:sldIdLst>
    <p:sldId id="870" r:id="rId2"/>
    <p:sldId id="900" r:id="rId3"/>
    <p:sldId id="901" r:id="rId4"/>
    <p:sldId id="885" r:id="rId5"/>
    <p:sldId id="876" r:id="rId6"/>
    <p:sldId id="262" r:id="rId7"/>
    <p:sldId id="896" r:id="rId8"/>
    <p:sldId id="880" r:id="rId9"/>
    <p:sldId id="877" r:id="rId10"/>
    <p:sldId id="883" r:id="rId11"/>
    <p:sldId id="899" r:id="rId12"/>
    <p:sldId id="884" r:id="rId13"/>
    <p:sldId id="887" r:id="rId14"/>
    <p:sldId id="888" r:id="rId15"/>
    <p:sldId id="894" r:id="rId16"/>
    <p:sldId id="889" r:id="rId17"/>
    <p:sldId id="891" r:id="rId18"/>
    <p:sldId id="892" r:id="rId19"/>
    <p:sldId id="893" r:id="rId20"/>
    <p:sldId id="886" r:id="rId21"/>
    <p:sldId id="897" r:id="rId22"/>
    <p:sldId id="8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616A90-65BD-4F42-800A-E565487F5E57}">
          <p14:sldIdLst>
            <p14:sldId id="870"/>
            <p14:sldId id="900"/>
            <p14:sldId id="901"/>
            <p14:sldId id="885"/>
            <p14:sldId id="876"/>
            <p14:sldId id="262"/>
            <p14:sldId id="896"/>
            <p14:sldId id="880"/>
            <p14:sldId id="877"/>
            <p14:sldId id="883"/>
            <p14:sldId id="899"/>
            <p14:sldId id="884"/>
            <p14:sldId id="887"/>
            <p14:sldId id="888"/>
            <p14:sldId id="894"/>
            <p14:sldId id="889"/>
            <p14:sldId id="891"/>
            <p14:sldId id="892"/>
            <p14:sldId id="893"/>
            <p14:sldId id="886"/>
            <p14:sldId id="897"/>
            <p14:sldId id="8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19F"/>
    <a:srgbClr val="E6E6E6"/>
    <a:srgbClr val="032967"/>
    <a:srgbClr val="FE51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863" autoAdjust="0"/>
    <p:restoredTop sz="85796" autoAdjust="0"/>
  </p:normalViewPr>
  <p:slideViewPr>
    <p:cSldViewPr snapToGrid="0">
      <p:cViewPr varScale="1">
        <p:scale>
          <a:sx n="103" d="100"/>
          <a:sy n="103" d="100"/>
        </p:scale>
        <p:origin x="496" y="176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-489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B4840E-B54F-8141-8819-45EAB6EE4CD6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1AC55C-AF39-A741-B579-CBA408951961}">
      <dgm:prSet phldrT="[Text]"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1. Efficiently and broadly generate geometries (stochastic and or systematic)</a:t>
          </a:r>
          <a:endParaRPr lang="en-US" dirty="0"/>
        </a:p>
      </dgm:t>
    </dgm:pt>
    <dgm:pt modelId="{68AF0CDD-AA9E-1248-AFDB-56D8A4AE7FD5}" type="parTrans" cxnId="{927FAEFC-43FC-6E43-A944-73420D2B5ADE}">
      <dgm:prSet/>
      <dgm:spPr/>
      <dgm:t>
        <a:bodyPr/>
        <a:lstStyle/>
        <a:p>
          <a:endParaRPr lang="en-US"/>
        </a:p>
      </dgm:t>
    </dgm:pt>
    <dgm:pt modelId="{08A54FAF-79AD-FD4C-AE32-1AB47851403B}" type="sibTrans" cxnId="{927FAEFC-43FC-6E43-A944-73420D2B5ADE}">
      <dgm:prSet/>
      <dgm:spPr/>
      <dgm:t>
        <a:bodyPr/>
        <a:lstStyle/>
        <a:p>
          <a:endParaRPr lang="en-US"/>
        </a:p>
      </dgm:t>
    </dgm:pt>
    <dgm:pt modelId="{0994DA2B-443F-D842-938D-3D4130ABC645}">
      <dgm:prSet phldrT="[Text]"/>
      <dgm:spPr/>
      <dgm:t>
        <a:bodyPr/>
        <a:lstStyle/>
        <a:p>
          <a:r>
            <a:rPr lang="en-US" dirty="0"/>
            <a:t>2. Fast geometry optimization and rank resulting conformers </a:t>
          </a:r>
        </a:p>
      </dgm:t>
    </dgm:pt>
    <dgm:pt modelId="{1C811AB4-AA87-3D4E-BE14-1DB1C2262DBE}" type="parTrans" cxnId="{97504341-8064-9945-BF86-FDC23906098D}">
      <dgm:prSet/>
      <dgm:spPr/>
      <dgm:t>
        <a:bodyPr/>
        <a:lstStyle/>
        <a:p>
          <a:endParaRPr lang="en-US"/>
        </a:p>
      </dgm:t>
    </dgm:pt>
    <dgm:pt modelId="{835D7094-1161-694E-9C55-D8664CEB341D}" type="sibTrans" cxnId="{97504341-8064-9945-BF86-FDC23906098D}">
      <dgm:prSet/>
      <dgm:spPr/>
      <dgm:t>
        <a:bodyPr/>
        <a:lstStyle/>
        <a:p>
          <a:endParaRPr lang="en-US"/>
        </a:p>
      </dgm:t>
    </dgm:pt>
    <dgm:pt modelId="{BD5676B0-1351-2E45-8146-8B4EA4DFE833}">
      <dgm:prSet phldrT="[Text]"/>
      <dgm:spPr/>
      <dgm:t>
        <a:bodyPr/>
        <a:lstStyle/>
        <a:p>
          <a:r>
            <a:rPr lang="en-US" dirty="0"/>
            <a:t>3. Remove duplicates, select subset and reoptimize to refine ranking</a:t>
          </a:r>
        </a:p>
      </dgm:t>
    </dgm:pt>
    <dgm:pt modelId="{2B6757AD-EEC4-9D44-91E1-6EAC42A022B8}" type="parTrans" cxnId="{98BB55D8-E555-9648-803C-B3BB41BF1ED7}">
      <dgm:prSet/>
      <dgm:spPr/>
      <dgm:t>
        <a:bodyPr/>
        <a:lstStyle/>
        <a:p>
          <a:endParaRPr lang="en-US"/>
        </a:p>
      </dgm:t>
    </dgm:pt>
    <dgm:pt modelId="{D74AE374-FFCB-F644-9B18-2EB852F3AC60}" type="sibTrans" cxnId="{98BB55D8-E555-9648-803C-B3BB41BF1ED7}">
      <dgm:prSet/>
      <dgm:spPr/>
      <dgm:t>
        <a:bodyPr/>
        <a:lstStyle/>
        <a:p>
          <a:endParaRPr lang="en-US"/>
        </a:p>
      </dgm:t>
    </dgm:pt>
    <dgm:pt modelId="{CE682203-CA0F-3945-B30D-851A78D7C11B}" type="pres">
      <dgm:prSet presAssocID="{E3B4840E-B54F-8141-8819-45EAB6EE4CD6}" presName="outerComposite" presStyleCnt="0">
        <dgm:presLayoutVars>
          <dgm:chMax val="5"/>
          <dgm:dir/>
          <dgm:resizeHandles val="exact"/>
        </dgm:presLayoutVars>
      </dgm:prSet>
      <dgm:spPr/>
    </dgm:pt>
    <dgm:pt modelId="{09E597EE-6705-284E-A406-AA4416790083}" type="pres">
      <dgm:prSet presAssocID="{E3B4840E-B54F-8141-8819-45EAB6EE4CD6}" presName="dummyMaxCanvas" presStyleCnt="0">
        <dgm:presLayoutVars/>
      </dgm:prSet>
      <dgm:spPr/>
    </dgm:pt>
    <dgm:pt modelId="{BB81B00D-0795-694D-8DC0-2DEBCA28D693}" type="pres">
      <dgm:prSet presAssocID="{E3B4840E-B54F-8141-8819-45EAB6EE4CD6}" presName="ThreeNodes_1" presStyleLbl="node1" presStyleIdx="0" presStyleCnt="3">
        <dgm:presLayoutVars>
          <dgm:bulletEnabled val="1"/>
        </dgm:presLayoutVars>
      </dgm:prSet>
      <dgm:spPr/>
    </dgm:pt>
    <dgm:pt modelId="{51025280-ED3A-A24D-997E-8DE160A4F59E}" type="pres">
      <dgm:prSet presAssocID="{E3B4840E-B54F-8141-8819-45EAB6EE4CD6}" presName="ThreeNodes_2" presStyleLbl="node1" presStyleIdx="1" presStyleCnt="3">
        <dgm:presLayoutVars>
          <dgm:bulletEnabled val="1"/>
        </dgm:presLayoutVars>
      </dgm:prSet>
      <dgm:spPr/>
    </dgm:pt>
    <dgm:pt modelId="{CF7177E1-7E99-F54A-BCD8-03FC0CD966A3}" type="pres">
      <dgm:prSet presAssocID="{E3B4840E-B54F-8141-8819-45EAB6EE4CD6}" presName="ThreeNodes_3" presStyleLbl="node1" presStyleIdx="2" presStyleCnt="3">
        <dgm:presLayoutVars>
          <dgm:bulletEnabled val="1"/>
        </dgm:presLayoutVars>
      </dgm:prSet>
      <dgm:spPr/>
    </dgm:pt>
    <dgm:pt modelId="{73894D10-631C-0E4B-8989-FF2D18B351F2}" type="pres">
      <dgm:prSet presAssocID="{E3B4840E-B54F-8141-8819-45EAB6EE4CD6}" presName="ThreeConn_1-2" presStyleLbl="fgAccFollowNode1" presStyleIdx="0" presStyleCnt="2">
        <dgm:presLayoutVars>
          <dgm:bulletEnabled val="1"/>
        </dgm:presLayoutVars>
      </dgm:prSet>
      <dgm:spPr/>
    </dgm:pt>
    <dgm:pt modelId="{AEE33AF8-F105-994A-A59D-7BBA2753C489}" type="pres">
      <dgm:prSet presAssocID="{E3B4840E-B54F-8141-8819-45EAB6EE4CD6}" presName="ThreeConn_2-3" presStyleLbl="fgAccFollowNode1" presStyleIdx="1" presStyleCnt="2">
        <dgm:presLayoutVars>
          <dgm:bulletEnabled val="1"/>
        </dgm:presLayoutVars>
      </dgm:prSet>
      <dgm:spPr/>
    </dgm:pt>
    <dgm:pt modelId="{DE908CB5-8597-D844-99AA-219435DB4FFE}" type="pres">
      <dgm:prSet presAssocID="{E3B4840E-B54F-8141-8819-45EAB6EE4CD6}" presName="ThreeNodes_1_text" presStyleLbl="node1" presStyleIdx="2" presStyleCnt="3">
        <dgm:presLayoutVars>
          <dgm:bulletEnabled val="1"/>
        </dgm:presLayoutVars>
      </dgm:prSet>
      <dgm:spPr/>
    </dgm:pt>
    <dgm:pt modelId="{9DC67859-AAD6-7B4D-8A9E-21F152C03849}" type="pres">
      <dgm:prSet presAssocID="{E3B4840E-B54F-8141-8819-45EAB6EE4CD6}" presName="ThreeNodes_2_text" presStyleLbl="node1" presStyleIdx="2" presStyleCnt="3">
        <dgm:presLayoutVars>
          <dgm:bulletEnabled val="1"/>
        </dgm:presLayoutVars>
      </dgm:prSet>
      <dgm:spPr/>
    </dgm:pt>
    <dgm:pt modelId="{3DBB4AA6-BC9F-5741-B88B-F9D5798F56B1}" type="pres">
      <dgm:prSet presAssocID="{E3B4840E-B54F-8141-8819-45EAB6EE4CD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20D426-D7C1-B749-9C4B-151C1548657C}" type="presOf" srcId="{0994DA2B-443F-D842-938D-3D4130ABC645}" destId="{9DC67859-AAD6-7B4D-8A9E-21F152C03849}" srcOrd="1" destOrd="0" presId="urn:microsoft.com/office/officeart/2005/8/layout/vProcess5"/>
    <dgm:cxn modelId="{70636C2D-2AEB-3C4A-9FB8-45F7EEE5BC25}" type="presOf" srcId="{835D7094-1161-694E-9C55-D8664CEB341D}" destId="{AEE33AF8-F105-994A-A59D-7BBA2753C489}" srcOrd="0" destOrd="0" presId="urn:microsoft.com/office/officeart/2005/8/layout/vProcess5"/>
    <dgm:cxn modelId="{97504341-8064-9945-BF86-FDC23906098D}" srcId="{E3B4840E-B54F-8141-8819-45EAB6EE4CD6}" destId="{0994DA2B-443F-D842-938D-3D4130ABC645}" srcOrd="1" destOrd="0" parTransId="{1C811AB4-AA87-3D4E-BE14-1DB1C2262DBE}" sibTransId="{835D7094-1161-694E-9C55-D8664CEB341D}"/>
    <dgm:cxn modelId="{65CC5951-672C-3145-A3FE-86B7EC30E7CE}" type="presOf" srcId="{0994DA2B-443F-D842-938D-3D4130ABC645}" destId="{51025280-ED3A-A24D-997E-8DE160A4F59E}" srcOrd="0" destOrd="0" presId="urn:microsoft.com/office/officeart/2005/8/layout/vProcess5"/>
    <dgm:cxn modelId="{11D5EE57-B951-B440-8CEF-99DE018B6DE4}" type="presOf" srcId="{BD5676B0-1351-2E45-8146-8B4EA4DFE833}" destId="{3DBB4AA6-BC9F-5741-B88B-F9D5798F56B1}" srcOrd="1" destOrd="0" presId="urn:microsoft.com/office/officeart/2005/8/layout/vProcess5"/>
    <dgm:cxn modelId="{E3586C5D-F1D8-B141-A642-20FE784A2D9C}" type="presOf" srcId="{08A54FAF-79AD-FD4C-AE32-1AB47851403B}" destId="{73894D10-631C-0E4B-8989-FF2D18B351F2}" srcOrd="0" destOrd="0" presId="urn:microsoft.com/office/officeart/2005/8/layout/vProcess5"/>
    <dgm:cxn modelId="{B5C2FE5E-FBF5-3648-89F4-3444E01E1055}" type="presOf" srcId="{BD5676B0-1351-2E45-8146-8B4EA4DFE833}" destId="{CF7177E1-7E99-F54A-BCD8-03FC0CD966A3}" srcOrd="0" destOrd="0" presId="urn:microsoft.com/office/officeart/2005/8/layout/vProcess5"/>
    <dgm:cxn modelId="{DB58EECA-3888-1046-94B3-8B46822D5A12}" type="presOf" srcId="{E3B4840E-B54F-8141-8819-45EAB6EE4CD6}" destId="{CE682203-CA0F-3945-B30D-851A78D7C11B}" srcOrd="0" destOrd="0" presId="urn:microsoft.com/office/officeart/2005/8/layout/vProcess5"/>
    <dgm:cxn modelId="{98BB55D8-E555-9648-803C-B3BB41BF1ED7}" srcId="{E3B4840E-B54F-8141-8819-45EAB6EE4CD6}" destId="{BD5676B0-1351-2E45-8146-8B4EA4DFE833}" srcOrd="2" destOrd="0" parTransId="{2B6757AD-EEC4-9D44-91E1-6EAC42A022B8}" sibTransId="{D74AE374-FFCB-F644-9B18-2EB852F3AC60}"/>
    <dgm:cxn modelId="{4EB132DF-CF4E-FB4E-8986-9CCD4B1C80AF}" type="presOf" srcId="{431AC55C-AF39-A741-B579-CBA408951961}" destId="{BB81B00D-0795-694D-8DC0-2DEBCA28D693}" srcOrd="0" destOrd="0" presId="urn:microsoft.com/office/officeart/2005/8/layout/vProcess5"/>
    <dgm:cxn modelId="{CBEDD5F9-6EDC-3247-8BF3-2B1E2AA251F6}" type="presOf" srcId="{431AC55C-AF39-A741-B579-CBA408951961}" destId="{DE908CB5-8597-D844-99AA-219435DB4FFE}" srcOrd="1" destOrd="0" presId="urn:microsoft.com/office/officeart/2005/8/layout/vProcess5"/>
    <dgm:cxn modelId="{927FAEFC-43FC-6E43-A944-73420D2B5ADE}" srcId="{E3B4840E-B54F-8141-8819-45EAB6EE4CD6}" destId="{431AC55C-AF39-A741-B579-CBA408951961}" srcOrd="0" destOrd="0" parTransId="{68AF0CDD-AA9E-1248-AFDB-56D8A4AE7FD5}" sibTransId="{08A54FAF-79AD-FD4C-AE32-1AB47851403B}"/>
    <dgm:cxn modelId="{75A53BEC-F24F-C848-AA2E-C732D3010EA0}" type="presParOf" srcId="{CE682203-CA0F-3945-B30D-851A78D7C11B}" destId="{09E597EE-6705-284E-A406-AA4416790083}" srcOrd="0" destOrd="0" presId="urn:microsoft.com/office/officeart/2005/8/layout/vProcess5"/>
    <dgm:cxn modelId="{1EFB1577-2676-5940-A0E5-95A299F6A441}" type="presParOf" srcId="{CE682203-CA0F-3945-B30D-851A78D7C11B}" destId="{BB81B00D-0795-694D-8DC0-2DEBCA28D693}" srcOrd="1" destOrd="0" presId="urn:microsoft.com/office/officeart/2005/8/layout/vProcess5"/>
    <dgm:cxn modelId="{2C4833B0-8C58-5C46-857A-B682A2D84B11}" type="presParOf" srcId="{CE682203-CA0F-3945-B30D-851A78D7C11B}" destId="{51025280-ED3A-A24D-997E-8DE160A4F59E}" srcOrd="2" destOrd="0" presId="urn:microsoft.com/office/officeart/2005/8/layout/vProcess5"/>
    <dgm:cxn modelId="{051C955B-DD1B-AA45-9E96-E01B22514C11}" type="presParOf" srcId="{CE682203-CA0F-3945-B30D-851A78D7C11B}" destId="{CF7177E1-7E99-F54A-BCD8-03FC0CD966A3}" srcOrd="3" destOrd="0" presId="urn:microsoft.com/office/officeart/2005/8/layout/vProcess5"/>
    <dgm:cxn modelId="{E22C3FF1-AC44-0045-889C-EBE620540DEB}" type="presParOf" srcId="{CE682203-CA0F-3945-B30D-851A78D7C11B}" destId="{73894D10-631C-0E4B-8989-FF2D18B351F2}" srcOrd="4" destOrd="0" presId="urn:microsoft.com/office/officeart/2005/8/layout/vProcess5"/>
    <dgm:cxn modelId="{24ADF188-153A-8745-80D3-1D782FBCFF54}" type="presParOf" srcId="{CE682203-CA0F-3945-B30D-851A78D7C11B}" destId="{AEE33AF8-F105-994A-A59D-7BBA2753C489}" srcOrd="5" destOrd="0" presId="urn:microsoft.com/office/officeart/2005/8/layout/vProcess5"/>
    <dgm:cxn modelId="{69185F06-DC15-A641-9400-BBE4EA788495}" type="presParOf" srcId="{CE682203-CA0F-3945-B30D-851A78D7C11B}" destId="{DE908CB5-8597-D844-99AA-219435DB4FFE}" srcOrd="6" destOrd="0" presId="urn:microsoft.com/office/officeart/2005/8/layout/vProcess5"/>
    <dgm:cxn modelId="{3E4542F0-88A7-214D-AC85-F0EF7AB87E72}" type="presParOf" srcId="{CE682203-CA0F-3945-B30D-851A78D7C11B}" destId="{9DC67859-AAD6-7B4D-8A9E-21F152C03849}" srcOrd="7" destOrd="0" presId="urn:microsoft.com/office/officeart/2005/8/layout/vProcess5"/>
    <dgm:cxn modelId="{76612DE0-22E1-EB4D-B8F6-1105BF03F0AD}" type="presParOf" srcId="{CE682203-CA0F-3945-B30D-851A78D7C11B}" destId="{3DBB4AA6-BC9F-5741-B88B-F9D5798F56B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1B00D-0795-694D-8DC0-2DEBCA28D693}">
      <dsp:nvSpPr>
        <dsp:cNvPr id="0" name=""/>
        <dsp:cNvSpPr/>
      </dsp:nvSpPr>
      <dsp:spPr>
        <a:xfrm>
          <a:off x="0" y="0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venir Book" panose="02000503020000020003" pitchFamily="2" charset="0"/>
            </a:rPr>
            <a:t>1. Efficiently and broadly generate geometries (stochastic and or systematic)</a:t>
          </a:r>
          <a:endParaRPr lang="en-US" sz="1900" kern="1200" dirty="0"/>
        </a:p>
      </dsp:txBody>
      <dsp:txXfrm>
        <a:off x="21593" y="21593"/>
        <a:ext cx="8650088" cy="694051"/>
      </dsp:txXfrm>
    </dsp:sp>
    <dsp:sp modelId="{51025280-ED3A-A24D-997E-8DE160A4F59E}">
      <dsp:nvSpPr>
        <dsp:cNvPr id="0" name=""/>
        <dsp:cNvSpPr/>
      </dsp:nvSpPr>
      <dsp:spPr>
        <a:xfrm>
          <a:off x="833437" y="860109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Fast geometry optimization and rank resulting conformers </a:t>
          </a:r>
        </a:p>
      </dsp:txBody>
      <dsp:txXfrm>
        <a:off x="855030" y="881702"/>
        <a:ext cx="8089797" cy="694051"/>
      </dsp:txXfrm>
    </dsp:sp>
    <dsp:sp modelId="{CF7177E1-7E99-F54A-BCD8-03FC0CD966A3}">
      <dsp:nvSpPr>
        <dsp:cNvPr id="0" name=""/>
        <dsp:cNvSpPr/>
      </dsp:nvSpPr>
      <dsp:spPr>
        <a:xfrm>
          <a:off x="1666874" y="1720219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Remove duplicates, select subset and reoptimize to refine ranking</a:t>
          </a:r>
        </a:p>
      </dsp:txBody>
      <dsp:txXfrm>
        <a:off x="1688467" y="1741812"/>
        <a:ext cx="8089797" cy="694051"/>
      </dsp:txXfrm>
    </dsp:sp>
    <dsp:sp modelId="{73894D10-631C-0E4B-8989-FF2D18B351F2}">
      <dsp:nvSpPr>
        <dsp:cNvPr id="0" name=""/>
        <dsp:cNvSpPr/>
      </dsp:nvSpPr>
      <dsp:spPr>
        <a:xfrm>
          <a:off x="8966420" y="559071"/>
          <a:ext cx="479204" cy="479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074241" y="559071"/>
        <a:ext cx="263562" cy="360601"/>
      </dsp:txXfrm>
    </dsp:sp>
    <dsp:sp modelId="{AEE33AF8-F105-994A-A59D-7BBA2753C489}">
      <dsp:nvSpPr>
        <dsp:cNvPr id="0" name=""/>
        <dsp:cNvSpPr/>
      </dsp:nvSpPr>
      <dsp:spPr>
        <a:xfrm>
          <a:off x="9799858" y="1414266"/>
          <a:ext cx="479204" cy="479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07679" y="1414266"/>
        <a:ext cx="263562" cy="360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AA771-DB97-4DAD-9D46-8E0ADEAB354A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073B-EDF3-4FAF-B76A-766E47C4F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2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3C3A5-B1B2-4E6F-9AFF-4CA752B2AFEB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91AE8-DE67-41DD-B8C4-738CE43E4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09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5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Atoms are in perpetual motion (because absolute 0 in Kelvin is theoretical).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733C7-90B7-F44A-8EAA-4F7C16DF62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0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take longer than the age of the universe to cycle through all possible conformations</a:t>
            </a:r>
          </a:p>
          <a:p>
            <a:endParaRPr lang="en-US" dirty="0"/>
          </a:p>
          <a:p>
            <a:r>
              <a:rPr lang="en-US" dirty="0"/>
              <a:t>Some chemical intuition simplifies the conformational space of polypeptides: amide backbone is planar due to resonance, and trans conf is MUCH more favorable due to the dipole moment. (&gt; 99% of amino acids in protein structures are in the trans conf.)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875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</a:rPr>
              <a:t>Potential energy surface: describes the relationship between molecular geometry and energy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</a:rPr>
              <a:t>Conformational analysis is one of the central topics in computational chemistry.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0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7725174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53C7FE-6874-339E-8371-EE77A920F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A7401-E5EB-82B4-0AB3-0E083828E5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76722"/>
            <a:ext cx="10515600" cy="878060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2BD1D-6A18-D914-AE6C-8EA68FECB4F7}"/>
              </a:ext>
            </a:extLst>
          </p:cNvPr>
          <p:cNvCxnSpPr>
            <a:cxnSpLocks/>
          </p:cNvCxnSpPr>
          <p:nvPr userDrawn="1"/>
        </p:nvCxnSpPr>
        <p:spPr>
          <a:xfrm>
            <a:off x="838200" y="728076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1ECB765-7BBD-2040-9A59-D9DE2FA3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9888" y="6207464"/>
            <a:ext cx="880872" cy="501633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875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9958136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1BE0E9-575D-47E0-8A31-40A37F5DF2F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9519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277B7B-6DCF-30DB-5E8C-B0E4334A6B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B47B3BD-8115-3997-3F08-2C813D7F0D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0797"/>
            <a:ext cx="10515600" cy="878060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24810A8-1035-7422-8BB8-BD2A2C4A4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718817"/>
            <a:ext cx="10515600" cy="365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200">
                <a:solidFill>
                  <a:srgbClr val="10419F"/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GB" dirty="0"/>
              <a:t>[Subtitle]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8D92E12-CC2D-E44C-83BD-6C0F6B46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9888" y="6207464"/>
            <a:ext cx="880872" cy="501633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758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B16F904-E28C-A544-80DA-F1F65DCE4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563214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019502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8C524F-C046-C34A-888F-BCB451E7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146135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E9D2BA7-9BD1-5545-AC3E-6EBDFE77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297032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D5B35C8-BB8F-1047-89A2-C98DCB1A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186520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A040-7E2D-D54D-9C17-2B5EF68AC9E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55E418-1D92-6949-9C5D-1F1C1F438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34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55EC1E5-9EC1-7E4F-97BC-501927B9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218841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DE88EE1-94B2-044F-9AA4-BD99C7F783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85801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9888" y="6207464"/>
            <a:ext cx="880872" cy="501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AC1985-6BE5-434E-AC16-BB553EC5C857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35312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F45E4A8-050F-D04F-8011-4F09A9C7D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24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7" r:id="rId10"/>
    <p:sldLayoutId id="214748366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klem-research-group.github.io/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D2B0AA-C338-3243-9B5F-959AEEA87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 b="11872"/>
          <a:stretch/>
        </p:blipFill>
        <p:spPr>
          <a:xfrm>
            <a:off x="0" y="2746570"/>
            <a:ext cx="12192000" cy="4111430"/>
          </a:xfrm>
          <a:prstGeom prst="rect">
            <a:avLst/>
          </a:prstGeom>
        </p:spPr>
      </p:pic>
      <p:sp>
        <p:nvSpPr>
          <p:cNvPr id="211" name="Computer Assisted Synthesis -…"/>
          <p:cNvSpPr txBox="1"/>
          <p:nvPr/>
        </p:nvSpPr>
        <p:spPr>
          <a:xfrm>
            <a:off x="806588" y="718107"/>
            <a:ext cx="12191999" cy="59020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407" tIns="48407" rIns="48407" bIns="48407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3200" dirty="0">
                <a:solidFill>
                  <a:srgbClr val="10419F"/>
                </a:solidFill>
                <a:latin typeface="Avenir Medium" panose="02000503020000020003" pitchFamily="2" charset="0"/>
              </a:rPr>
              <a:t>CREST and Conformational Searching</a:t>
            </a:r>
            <a:endParaRPr lang="en-US" sz="3164" dirty="0">
              <a:solidFill>
                <a:srgbClr val="10419F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064C52-2111-0D4E-AB92-0D6330CC8FE5}"/>
              </a:ext>
            </a:extLst>
          </p:cNvPr>
          <p:cNvSpPr/>
          <p:nvPr/>
        </p:nvSpPr>
        <p:spPr>
          <a:xfrm>
            <a:off x="806588" y="1891834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Heidi Klem – September 16,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B7E1-CD8F-C645-91D5-DA000DA2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0907" y="9251951"/>
            <a:ext cx="381515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5FC13-4BEE-05A7-85EB-0271427666D2}"/>
              </a:ext>
            </a:extLst>
          </p:cNvPr>
          <p:cNvSpPr/>
          <p:nvPr/>
        </p:nvSpPr>
        <p:spPr>
          <a:xfrm>
            <a:off x="806588" y="1361186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CAMLC </a:t>
            </a: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2025 Jaca, Spain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1BAF73-D372-DDFC-81FB-AE43704D439A}"/>
              </a:ext>
            </a:extLst>
          </p:cNvPr>
          <p:cNvSpPr/>
          <p:nvPr/>
        </p:nvSpPr>
        <p:spPr>
          <a:xfrm>
            <a:off x="633984" y="451104"/>
            <a:ext cx="10850880" cy="34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6B97-28E9-EC49-88CD-60429D841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6000"/>
          </a:blip>
          <a:srcRect l="13638" t="13742" r="17543" b="16874"/>
          <a:stretch/>
        </p:blipFill>
        <p:spPr>
          <a:xfrm>
            <a:off x="8729362" y="168794"/>
            <a:ext cx="2656050" cy="2523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D6DBEB-0DD8-9C4C-9EEF-D0A07461BC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4777" y="2465961"/>
            <a:ext cx="3581747" cy="2011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512835-D1C8-E844-B0EF-F0C50014BDDF}"/>
              </a:ext>
            </a:extLst>
          </p:cNvPr>
          <p:cNvSpPr/>
          <p:nvPr/>
        </p:nvSpPr>
        <p:spPr>
          <a:xfrm>
            <a:off x="219048" y="5674812"/>
            <a:ext cx="6298157" cy="1131079"/>
          </a:xfrm>
          <a:prstGeom prst="rect">
            <a:avLst/>
          </a:prstGeom>
          <a:solidFill>
            <a:schemeClr val="bg1">
              <a:alpha val="55102"/>
            </a:schemeClr>
          </a:solidFill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Louisiana State University</a:t>
            </a:r>
          </a:p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Baton Rouge, Louisiana</a:t>
            </a:r>
          </a:p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  <a:hlinkClick r:id="rId6"/>
              </a:rPr>
              <a:t>https://klem-research-group.github.io/</a:t>
            </a:r>
            <a:endParaRPr lang="en-US" sz="2250" dirty="0">
              <a:solidFill>
                <a:schemeClr val="bg2">
                  <a:lumMod val="10000"/>
                </a:schemeClr>
              </a:solidFill>
              <a:latin typeface="Avenir Medium" panose="02000503020000020003" pitchFamily="2" charset="0"/>
            </a:endParaRPr>
          </a:p>
        </p:txBody>
      </p:sp>
      <p:pic>
        <p:nvPicPr>
          <p:cNvPr id="7" name="Picture 6" descr="A purple and yellow arrows with a ring around it&#10;&#10;AI-generated content may be incorrect.">
            <a:extLst>
              <a:ext uri="{FF2B5EF4-FFF2-40B4-BE49-F238E27FC236}">
                <a16:creationId xmlns:a16="http://schemas.microsoft.com/office/drawing/2014/main" id="{82B87EE7-EB4A-6E0C-2BBB-1DA53A7B2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7" y="3892140"/>
            <a:ext cx="1696740" cy="169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BAE46-13D7-CE4F-B7A0-E79AC32D182C}"/>
              </a:ext>
            </a:extLst>
          </p:cNvPr>
          <p:cNvSpPr txBox="1">
            <a:spLocks/>
          </p:cNvSpPr>
          <p:nvPr/>
        </p:nvSpPr>
        <p:spPr>
          <a:xfrm>
            <a:off x="941021" y="1787674"/>
            <a:ext cx="10309958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solidFill>
                  <a:srgbClr val="FFFFFF"/>
                </a:solidFill>
              </a:rPr>
              <a:t>How can we model chemistry consistent with experiment?</a:t>
            </a:r>
            <a:br>
              <a:rPr lang="en-US" sz="4100" dirty="0">
                <a:solidFill>
                  <a:srgbClr val="FFFFFF"/>
                </a:solidFill>
              </a:rPr>
            </a:b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How can we do this efficiently?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F5666-951F-584C-BDF8-AF3A31E3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13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111BE5-9C7E-ED42-2DF4-1F7ED7432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09159"/>
            <a:ext cx="4754880" cy="640080"/>
          </a:xfrm>
        </p:spPr>
        <p:txBody>
          <a:bodyPr/>
          <a:lstStyle/>
          <a:p>
            <a:r>
              <a:rPr lang="en-US" dirty="0"/>
              <a:t>Stochastic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06C7-FE59-BE1F-61AE-480F91FC9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22438"/>
            <a:ext cx="4754880" cy="4012602"/>
          </a:xfrm>
          <a:solidFill>
            <a:schemeClr val="accent1">
              <a:lumMod val="20000"/>
              <a:lumOff val="80000"/>
            </a:schemeClr>
          </a:solidFill>
          <a:effectLst>
            <a:softEdge rad="51330"/>
          </a:effectLst>
        </p:spPr>
        <p:txBody>
          <a:bodyPr anchor="ctr" anchorCtr="0">
            <a:normAutofit/>
          </a:bodyPr>
          <a:lstStyle/>
          <a:p>
            <a:r>
              <a:rPr lang="en-US" sz="1800" dirty="0">
                <a:latin typeface="Avenir Book" panose="02000503020000020003" pitchFamily="2" charset="0"/>
              </a:rPr>
              <a:t>Molecular dynamics (time evolution of atomic positions) to explore conformational landscape 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Goal is to sufficiently sample phase space to directly obtain the Boltzmann weighted conformational ensemble </a:t>
            </a:r>
          </a:p>
          <a:p>
            <a:pPr lvl="1"/>
            <a:r>
              <a:rPr lang="en-US" sz="1600" dirty="0">
                <a:latin typeface="Avenir Book" panose="02000503020000020003" pitchFamily="2" charset="0"/>
              </a:rPr>
              <a:t>Methods exist to expedite sampling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Represent geometric distributions that represent the experimentally relevant conformational ensemble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Applications to large molecules (well beyond 500 atoms)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0009-692E-DF02-1F17-56262A94B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4" y="1209159"/>
            <a:ext cx="4754880" cy="640080"/>
          </a:xfrm>
        </p:spPr>
        <p:txBody>
          <a:bodyPr/>
          <a:lstStyle/>
          <a:p>
            <a:r>
              <a:rPr lang="en-US" dirty="0"/>
              <a:t>Systematic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462D4-2138-5294-1CC5-584690F7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022438"/>
            <a:ext cx="4754880" cy="4012602"/>
          </a:xfrm>
          <a:solidFill>
            <a:schemeClr val="accent1">
              <a:lumMod val="20000"/>
              <a:lumOff val="80000"/>
            </a:schemeClr>
          </a:solidFill>
          <a:effectLst>
            <a:softEdge rad="50800"/>
          </a:effectLst>
        </p:spPr>
        <p:txBody>
          <a:bodyPr anchor="ctr" anchorCtr="0">
            <a:normAutofit/>
          </a:bodyPr>
          <a:lstStyle/>
          <a:p>
            <a:r>
              <a:rPr lang="en-US" sz="1800" dirty="0">
                <a:latin typeface="Avenir Book" panose="02000503020000020003" pitchFamily="2" charset="0"/>
              </a:rPr>
              <a:t>Goal is to identify lowest energy conformers that represent the experimentally relevant conformational ensemble with automated heuristics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Better suited for small molecules ( &lt; 100 atoms) often involving iterative procedures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Calculations performed on minimized conformers and results are Boltzmann averaged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Depending on the size of the molecule, it might be possible to figure out all possible conformers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C4E31-C5DC-5E62-A216-3BE02DD2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B7B6B92-8891-6EBB-559A-3CFB9C45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7669"/>
            <a:ext cx="10058400" cy="81704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Conformational Search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9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419A-1688-CE4F-820E-D1C9EE09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Conformational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F711-0CB4-524F-A46D-207C8D40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8400803" cy="2285578"/>
          </a:xfrm>
        </p:spPr>
        <p:txBody>
          <a:bodyPr/>
          <a:lstStyle/>
          <a:p>
            <a:r>
              <a:rPr lang="en-US" sz="1800" dirty="0"/>
              <a:t>Can be computationally demanding depending on the accuracy you seek</a:t>
            </a:r>
          </a:p>
          <a:p>
            <a:r>
              <a:rPr lang="en-US" sz="1800" dirty="0"/>
              <a:t>Intelligently designed systems &amp; workflows, often involving multiple optimization rounds, can reduce the computational demand</a:t>
            </a:r>
          </a:p>
          <a:p>
            <a:r>
              <a:rPr lang="en-US" sz="1800" dirty="0"/>
              <a:t>Automation can promote reproducibility and reduce headaches!</a:t>
            </a:r>
          </a:p>
          <a:p>
            <a:pPr marL="0" indent="0">
              <a:buNone/>
            </a:pPr>
            <a:r>
              <a:rPr lang="en-US" sz="1800" dirty="0"/>
              <a:t>A VERY general workflow might look like:</a:t>
            </a:r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7057773-FBE1-0F48-A810-EEC34012B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32058"/>
              </p:ext>
            </p:extLst>
          </p:nvPr>
        </p:nvGraphicFramePr>
        <p:xfrm>
          <a:off x="539750" y="3365782"/>
          <a:ext cx="11112500" cy="2457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AAF3F8B-F7FD-9B48-8810-14E0B021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8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5DD9F-C458-0543-984B-700B81941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10515600" cy="4838278"/>
          </a:xfrm>
        </p:spPr>
        <p:txBody>
          <a:bodyPr/>
          <a:lstStyle/>
          <a:p>
            <a:r>
              <a:rPr lang="en-US" dirty="0"/>
              <a:t>GAFF</a:t>
            </a:r>
          </a:p>
          <a:p>
            <a:pPr lvl="1"/>
            <a:r>
              <a:rPr lang="en-US" dirty="0"/>
              <a:t>General AMBER force-field</a:t>
            </a:r>
          </a:p>
          <a:p>
            <a:pPr lvl="1"/>
            <a:r>
              <a:rPr lang="en-US" dirty="0"/>
              <a:t>Parameterized for small organic molecules</a:t>
            </a:r>
          </a:p>
          <a:p>
            <a:r>
              <a:rPr lang="en-US" dirty="0"/>
              <a:t>ANI-1</a:t>
            </a:r>
          </a:p>
          <a:p>
            <a:pPr lvl="1"/>
            <a:r>
              <a:rPr lang="en-US" dirty="0"/>
              <a:t>Accurate </a:t>
            </a:r>
            <a:r>
              <a:rPr lang="en-US" dirty="0" err="1"/>
              <a:t>NeurAl</a:t>
            </a:r>
            <a:r>
              <a:rPr lang="en-US" dirty="0"/>
              <a:t> network engine for Molecular Energies</a:t>
            </a:r>
          </a:p>
          <a:p>
            <a:pPr lvl="1"/>
            <a:r>
              <a:rPr lang="en-US" dirty="0"/>
              <a:t>Deep neural network train on QM DFT calcs</a:t>
            </a:r>
          </a:p>
          <a:p>
            <a:pPr lvl="1"/>
            <a:r>
              <a:rPr lang="en-US" dirty="0"/>
              <a:t>Applies only to HCNO atoms</a:t>
            </a:r>
          </a:p>
          <a:p>
            <a:r>
              <a:rPr lang="en-US" dirty="0"/>
              <a:t>GFN2-xTB</a:t>
            </a:r>
          </a:p>
          <a:p>
            <a:pPr lvl="1"/>
            <a:r>
              <a:rPr lang="en-US" dirty="0"/>
              <a:t>Geometries, Vibrational Frequencies, and Noncovalent interactions</a:t>
            </a:r>
          </a:p>
          <a:p>
            <a:pPr lvl="1"/>
            <a:r>
              <a:rPr lang="en-US" dirty="0" err="1"/>
              <a:t>eXtensions</a:t>
            </a:r>
            <a:r>
              <a:rPr lang="en-US" dirty="0"/>
              <a:t> in the AO basis set using density functional Tight Binding methods (tight-binding DFT)</a:t>
            </a:r>
          </a:p>
          <a:p>
            <a:pPr lvl="1"/>
            <a:r>
              <a:rPr lang="en-US" dirty="0"/>
              <a:t>All elements up to Radon</a:t>
            </a:r>
          </a:p>
          <a:p>
            <a:r>
              <a:rPr lang="en-US" dirty="0"/>
              <a:t>GFN-FF</a:t>
            </a:r>
          </a:p>
          <a:p>
            <a:pPr lvl="1"/>
            <a:r>
              <a:rPr lang="en-US" dirty="0"/>
              <a:t>Generic polarizable force-field of the GFN family of methods</a:t>
            </a:r>
          </a:p>
          <a:p>
            <a:pPr lvl="1"/>
            <a:r>
              <a:rPr lang="en-US" dirty="0"/>
              <a:t>All elements up to Radon</a:t>
            </a:r>
          </a:p>
          <a:p>
            <a:r>
              <a:rPr lang="en-US" dirty="0"/>
              <a:t>g-</a:t>
            </a:r>
            <a:r>
              <a:rPr lang="en-US" dirty="0" err="1"/>
              <a:t>xTB</a:t>
            </a:r>
            <a:r>
              <a:rPr lang="en-US" dirty="0"/>
              <a:t>?!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chemrxiv.org</a:t>
            </a:r>
            <a:r>
              <a:rPr lang="en-US" dirty="0"/>
              <a:t>/engage/</a:t>
            </a:r>
            <a:r>
              <a:rPr lang="en-US" dirty="0" err="1"/>
              <a:t>chemrxiv</a:t>
            </a:r>
            <a:r>
              <a:rPr lang="en-US" dirty="0"/>
              <a:t>/article-details/685434533ba0887c335fc974</a:t>
            </a: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AE66BA-BC4A-3DB3-2E3E-3F64428454D4}"/>
              </a:ext>
            </a:extLst>
          </p:cNvPr>
          <p:cNvCxnSpPr>
            <a:cxnSpLocks/>
          </p:cNvCxnSpPr>
          <p:nvPr/>
        </p:nvCxnSpPr>
        <p:spPr>
          <a:xfrm>
            <a:off x="1781299" y="1021278"/>
            <a:ext cx="376447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579F3B-437F-7743-AE35-E4DF44BC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Gets-the-job-done optimization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8DB3E46-7084-3C46-820C-8D7A2A47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13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9E0684-9495-C23C-333F-8221B6780035}"/>
              </a:ext>
            </a:extLst>
          </p:cNvPr>
          <p:cNvCxnSpPr>
            <a:cxnSpLocks/>
          </p:cNvCxnSpPr>
          <p:nvPr/>
        </p:nvCxnSpPr>
        <p:spPr>
          <a:xfrm>
            <a:off x="1781299" y="2028702"/>
            <a:ext cx="376447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7E4CD1-ED5D-A9DD-F86B-F54E4A8F004F}"/>
              </a:ext>
            </a:extLst>
          </p:cNvPr>
          <p:cNvCxnSpPr>
            <a:cxnSpLocks/>
          </p:cNvCxnSpPr>
          <p:nvPr/>
        </p:nvCxnSpPr>
        <p:spPr>
          <a:xfrm>
            <a:off x="2204852" y="3303779"/>
            <a:ext cx="376447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4F2BAB-75F7-9920-DE31-CB8023DAEB0A}"/>
              </a:ext>
            </a:extLst>
          </p:cNvPr>
          <p:cNvCxnSpPr>
            <a:cxnSpLocks/>
          </p:cNvCxnSpPr>
          <p:nvPr/>
        </p:nvCxnSpPr>
        <p:spPr>
          <a:xfrm>
            <a:off x="1969325" y="4607025"/>
            <a:ext cx="376447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33C9A5-EA4C-5B1E-0E19-0C289AB4A253}"/>
              </a:ext>
            </a:extLst>
          </p:cNvPr>
          <p:cNvCxnSpPr>
            <a:cxnSpLocks/>
          </p:cNvCxnSpPr>
          <p:nvPr/>
        </p:nvCxnSpPr>
        <p:spPr>
          <a:xfrm>
            <a:off x="1969325" y="5587343"/>
            <a:ext cx="376447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C6BDDC-184E-3341-87EA-35CC4F5C9CD5}"/>
              </a:ext>
            </a:extLst>
          </p:cNvPr>
          <p:cNvSpPr txBox="1"/>
          <p:nvPr/>
        </p:nvSpPr>
        <p:spPr>
          <a:xfrm>
            <a:off x="5357614" y="890284"/>
            <a:ext cx="627370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Avenir Book" panose="02000503020000020003" pitchFamily="2" charset="0"/>
              </a:rPr>
              <a:t>Sprenger, K. G., Jaeger, V. W. &amp; </a:t>
            </a:r>
            <a:r>
              <a:rPr lang="en-US" sz="1200" dirty="0" err="1">
                <a:effectLst/>
                <a:latin typeface="Avenir Book" panose="02000503020000020003" pitchFamily="2" charset="0"/>
              </a:rPr>
              <a:t>Pfaendtner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J. 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J. Phys. Chem. B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119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5882–5895 (2015).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B69F0-D1D2-B648-8567-6F7D35D894FD}"/>
              </a:ext>
            </a:extLst>
          </p:cNvPr>
          <p:cNvSpPr txBox="1"/>
          <p:nvPr/>
        </p:nvSpPr>
        <p:spPr>
          <a:xfrm>
            <a:off x="5357615" y="4468526"/>
            <a:ext cx="627370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Avenir Book" panose="02000503020000020003" pitchFamily="2" charset="0"/>
              </a:rPr>
              <a:t>Spicher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S. &amp; Grimme, S. </a:t>
            </a:r>
            <a:r>
              <a:rPr lang="en-US" sz="1200" i="1" dirty="0" err="1">
                <a:effectLst/>
                <a:latin typeface="Avenir Book" panose="02000503020000020003" pitchFamily="2" charset="0"/>
              </a:rPr>
              <a:t>Angew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 Chem Int Ed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59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15665–15673 (2020).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01D14-7606-9845-B7F2-DF9AAC5E8411}"/>
              </a:ext>
            </a:extLst>
          </p:cNvPr>
          <p:cNvSpPr txBox="1"/>
          <p:nvPr/>
        </p:nvSpPr>
        <p:spPr>
          <a:xfrm>
            <a:off x="5357614" y="3196119"/>
            <a:ext cx="627370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Avenir Book" panose="02000503020000020003" pitchFamily="2" charset="0"/>
              </a:rPr>
              <a:t>Bannwarth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C., Ehlert, S. &amp; Grimme, S. 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J. Chem. Theory </a:t>
            </a:r>
            <a:r>
              <a:rPr lang="en-US" sz="1200" i="1" dirty="0" err="1">
                <a:effectLst/>
                <a:latin typeface="Avenir Book" panose="02000503020000020003" pitchFamily="2" charset="0"/>
              </a:rPr>
              <a:t>Comput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.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15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1652–1671 (2019).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AC0FF-D9F0-884A-CB49-BDCC96F2AEC2}"/>
              </a:ext>
            </a:extLst>
          </p:cNvPr>
          <p:cNvSpPr txBox="1"/>
          <p:nvPr/>
        </p:nvSpPr>
        <p:spPr>
          <a:xfrm>
            <a:off x="5357616" y="5447096"/>
            <a:ext cx="627370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Avenir Book" panose="02000503020000020003" pitchFamily="2" charset="0"/>
              </a:rPr>
              <a:t>Froitzheim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T, Müller M, Hansen A, Grimme S. 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J. </a:t>
            </a:r>
            <a:r>
              <a:rPr lang="en-US" sz="1200" i="1" dirty="0" err="1">
                <a:effectLst/>
                <a:latin typeface="Avenir Book" panose="02000503020000020003" pitchFamily="2" charset="0"/>
              </a:rPr>
              <a:t>ChemRxiv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. 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(2025).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431CB-CD8F-0045-89D8-C31723C3D5BE}"/>
              </a:ext>
            </a:extLst>
          </p:cNvPr>
          <p:cNvSpPr txBox="1"/>
          <p:nvPr/>
        </p:nvSpPr>
        <p:spPr>
          <a:xfrm>
            <a:off x="5361572" y="1892874"/>
            <a:ext cx="6269743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Avenir Book" panose="02000503020000020003" pitchFamily="2" charset="0"/>
              </a:rPr>
              <a:t>Smith, J. S., </a:t>
            </a:r>
            <a:r>
              <a:rPr lang="en-US" sz="1200" dirty="0" err="1">
                <a:effectLst/>
                <a:latin typeface="Avenir Book" panose="02000503020000020003" pitchFamily="2" charset="0"/>
              </a:rPr>
              <a:t>Isayev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O. &amp; </a:t>
            </a:r>
            <a:r>
              <a:rPr lang="en-US" sz="1200" dirty="0" err="1">
                <a:effectLst/>
                <a:latin typeface="Avenir Book" panose="02000503020000020003" pitchFamily="2" charset="0"/>
              </a:rPr>
              <a:t>Roitberg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A. E. 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Chem. Sci.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8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3192–3203 (2017).</a:t>
            </a:r>
          </a:p>
        </p:txBody>
      </p:sp>
    </p:spTree>
    <p:extLst>
      <p:ext uri="{BB962C8B-B14F-4D97-AF65-F5344CB8AC3E}">
        <p14:creationId xmlns:p14="http://schemas.microsoft.com/office/powerpoint/2010/main" val="355271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DA39-0825-AD44-8A01-33D0B445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298" y="201843"/>
            <a:ext cx="9572503" cy="4713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8B2CD-9EC4-8F45-A708-05274730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299" y="876722"/>
            <a:ext cx="9085614" cy="1130208"/>
          </a:xfrm>
        </p:spPr>
        <p:txBody>
          <a:bodyPr/>
          <a:lstStyle/>
          <a:p>
            <a:r>
              <a:rPr lang="en-US" dirty="0"/>
              <a:t>Conformer-Rotamer Ensemble Sampling Tool</a:t>
            </a:r>
          </a:p>
          <a:p>
            <a:r>
              <a:rPr lang="en-US" dirty="0"/>
              <a:t>For energy calculations and geometry optimizations, CREST uses either force field or semiempirical methods.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F4F3EF3-7D42-8742-8A23-2E8DDD94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78A4-0AAA-7D4F-9CEC-BB40F04F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156" y="2006930"/>
            <a:ext cx="5175149" cy="2160625"/>
          </a:xfrm>
          <a:prstGeom prst="rect">
            <a:avLst/>
          </a:prstGeom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298737C2-403D-8F4C-A5CE-F9A01C3B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11057466" cy="501643"/>
          </a:xfrm>
        </p:spPr>
        <p:txBody>
          <a:bodyPr/>
          <a:lstStyle/>
          <a:p>
            <a:r>
              <a:rPr lang="en-US" sz="900" dirty="0" err="1">
                <a:effectLst/>
              </a:rPr>
              <a:t>Pracht</a:t>
            </a:r>
            <a:r>
              <a:rPr lang="en-US" sz="900" dirty="0">
                <a:effectLst/>
              </a:rPr>
              <a:t>, P. </a:t>
            </a:r>
            <a:r>
              <a:rPr lang="en-US" sz="900" i="1" dirty="0">
                <a:effectLst/>
              </a:rPr>
              <a:t>et al.</a:t>
            </a:r>
            <a:r>
              <a:rPr lang="en-US" sz="900" dirty="0">
                <a:effectLst/>
              </a:rPr>
              <a:t> CREST—A program for the exploration of low-energy molecular chemical space. </a:t>
            </a:r>
            <a:r>
              <a:rPr lang="en-US" sz="900" i="1" dirty="0">
                <a:effectLst/>
              </a:rPr>
              <a:t>The Journal of Chemical Physics</a:t>
            </a:r>
            <a:r>
              <a:rPr lang="en-US" sz="900" dirty="0">
                <a:effectLst/>
              </a:rPr>
              <a:t> </a:t>
            </a:r>
            <a:r>
              <a:rPr lang="en-US" sz="900" b="1" dirty="0">
                <a:effectLst/>
              </a:rPr>
              <a:t>160</a:t>
            </a:r>
            <a:r>
              <a:rPr lang="en-US" sz="900" dirty="0">
                <a:effectLst/>
              </a:rPr>
              <a:t>, 114110 (2024).</a:t>
            </a:r>
          </a:p>
          <a:p>
            <a:r>
              <a:rPr lang="en-US" sz="900" dirty="0" err="1">
                <a:effectLst/>
              </a:rPr>
              <a:t>Pracht</a:t>
            </a:r>
            <a:r>
              <a:rPr lang="en-US" sz="900" dirty="0">
                <a:effectLst/>
              </a:rPr>
              <a:t>, P., Bohle, F. &amp; Grimme, S. Automated exploration of the low-energy chemical space with fast quantum chemical methods. </a:t>
            </a:r>
            <a:r>
              <a:rPr lang="en-US" sz="900" i="1" dirty="0">
                <a:effectLst/>
              </a:rPr>
              <a:t>Physical Chemistry Chemical Physics</a:t>
            </a:r>
            <a:r>
              <a:rPr lang="en-US" sz="900" dirty="0">
                <a:effectLst/>
              </a:rPr>
              <a:t> </a:t>
            </a:r>
            <a:r>
              <a:rPr lang="en-US" sz="900" b="1" dirty="0">
                <a:effectLst/>
              </a:rPr>
              <a:t>22</a:t>
            </a:r>
            <a:r>
              <a:rPr lang="en-US" sz="900" dirty="0">
                <a:effectLst/>
              </a:rPr>
              <a:t>, 7169–7192 (2020).</a:t>
            </a:r>
          </a:p>
          <a:p>
            <a:endParaRPr lang="en-US" dirty="0">
              <a:effectLst/>
            </a:endParaRPr>
          </a:p>
        </p:txBody>
      </p:sp>
      <p:pic>
        <p:nvPicPr>
          <p:cNvPr id="11" name="Picture 10" descr="A diagram of a molecular structure&#10;&#10;Description automatically generated">
            <a:extLst>
              <a:ext uri="{FF2B5EF4-FFF2-40B4-BE49-F238E27FC236}">
                <a16:creationId xmlns:a16="http://schemas.microsoft.com/office/drawing/2014/main" id="{36955C56-88B5-2A41-95F9-A22B1B090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85" y="4226951"/>
            <a:ext cx="5120299" cy="1978966"/>
          </a:xfrm>
          <a:prstGeom prst="rect">
            <a:avLst/>
          </a:prstGeom>
        </p:spPr>
      </p:pic>
      <p:pic>
        <p:nvPicPr>
          <p:cNvPr id="5" name="Picture 4" descr="A logo of a company&#10;&#10;AI-generated content may be incorrect.">
            <a:extLst>
              <a:ext uri="{FF2B5EF4-FFF2-40B4-BE49-F238E27FC236}">
                <a16:creationId xmlns:a16="http://schemas.microsoft.com/office/drawing/2014/main" id="{CCC71C8A-7C45-B844-3357-89D0B58EE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8" y="201843"/>
            <a:ext cx="1647090" cy="19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7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9C31-B5AA-6649-986B-8CBE3DAC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CREST ecosystem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98991BB-BFAC-0F43-866B-90F681D62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766" y="861866"/>
            <a:ext cx="7558468" cy="5429166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82AFF7-81DA-F54D-BB9F-544882CD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477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A1A7-F123-6443-BBAC-C759AD0D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CREST iMTD-GC workflow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F606B-2FE9-9947-BF22-408A76F4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86" y="810607"/>
            <a:ext cx="6495588" cy="540838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AA583D0-B880-C844-A657-D375DD9C37BA}"/>
              </a:ext>
            </a:extLst>
          </p:cNvPr>
          <p:cNvSpPr txBox="1">
            <a:spLocks/>
          </p:cNvSpPr>
          <p:nvPr/>
        </p:nvSpPr>
        <p:spPr>
          <a:xfrm>
            <a:off x="838201" y="1035051"/>
            <a:ext cx="4060729" cy="5092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10419F"/>
              </a:buClr>
              <a:buSzPct val="85000"/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1400" dirty="0"/>
              <a:t>But first- let’s open up a </a:t>
            </a:r>
            <a:r>
              <a:rPr lang="en-US" sz="1400" dirty="0" err="1"/>
              <a:t>Jupyter</a:t>
            </a:r>
            <a:r>
              <a:rPr lang="en-US" sz="1400" dirty="0"/>
              <a:t> Notebook and get a calculation running, then we will talk about the procedure as it runs.</a:t>
            </a:r>
          </a:p>
          <a:p>
            <a:r>
              <a:rPr lang="en-US" sz="1400" dirty="0"/>
              <a:t>Parallel runs to vary parameters in the bias potential</a:t>
            </a:r>
          </a:p>
          <a:p>
            <a:r>
              <a:rPr lang="en-US" sz="1400" dirty="0"/>
              <a:t>MTDs are well-suited to cross high-barriers, at the cost of missing some small-barrier changes</a:t>
            </a:r>
          </a:p>
          <a:p>
            <a:r>
              <a:rPr lang="en-US" sz="1400" dirty="0"/>
              <a:t>MD runs are performed at two different temperatures on usually the lowest 4 confs found so far, to target rotamer sampling</a:t>
            </a:r>
          </a:p>
          <a:p>
            <a:r>
              <a:rPr lang="en-US" sz="1400" dirty="0"/>
              <a:t>Rotamer sampling is augmented by use of a GC algorithm to introduce “mutations” </a:t>
            </a:r>
          </a:p>
          <a:p>
            <a:r>
              <a:rPr lang="en-US" sz="1400" dirty="0"/>
              <a:t>The confs generated at each stage are reoptimized using the Approximate Normal Coordinate </a:t>
            </a:r>
            <a:r>
              <a:rPr lang="en-US" sz="1400" dirty="0" err="1"/>
              <a:t>OPTimizer</a:t>
            </a:r>
            <a:r>
              <a:rPr lang="en-US" sz="1400" dirty="0"/>
              <a:t> (ANCOPT) algorithm and if at any point a new lowest energy conf is found the process is restarted.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90AF7F7-D785-8840-B195-E3E739C2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EA064E6-D2DC-7042-8C93-FE6CA881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11057466" cy="501643"/>
          </a:xfrm>
        </p:spPr>
        <p:txBody>
          <a:bodyPr/>
          <a:lstStyle/>
          <a:p>
            <a:r>
              <a:rPr lang="en-US" sz="900" dirty="0" err="1">
                <a:effectLst/>
              </a:rPr>
              <a:t>Pracht</a:t>
            </a:r>
            <a:r>
              <a:rPr lang="en-US" sz="900" dirty="0">
                <a:effectLst/>
              </a:rPr>
              <a:t>, P. </a:t>
            </a:r>
            <a:r>
              <a:rPr lang="en-US" sz="900" i="1" dirty="0">
                <a:effectLst/>
              </a:rPr>
              <a:t>et al.</a:t>
            </a:r>
            <a:r>
              <a:rPr lang="en-US" sz="900" dirty="0">
                <a:effectLst/>
              </a:rPr>
              <a:t> CREST—A program for the exploration of low-energy molecular chemical space. </a:t>
            </a:r>
            <a:r>
              <a:rPr lang="en-US" sz="900" i="1" dirty="0">
                <a:effectLst/>
              </a:rPr>
              <a:t>The Journal of Chemical Physics</a:t>
            </a:r>
            <a:r>
              <a:rPr lang="en-US" sz="900" dirty="0">
                <a:effectLst/>
              </a:rPr>
              <a:t> </a:t>
            </a:r>
            <a:r>
              <a:rPr lang="en-US" sz="900" b="1" dirty="0">
                <a:effectLst/>
              </a:rPr>
              <a:t>160</a:t>
            </a:r>
            <a:r>
              <a:rPr lang="en-US" sz="900" dirty="0">
                <a:effectLst/>
              </a:rPr>
              <a:t>, 114110 (2024).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375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C559-B0D2-1C4B-89D6-49CF6FA3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CREST benchmarking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7607-FBB3-6F4A-9DA8-CAD0A792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6819900" cy="237447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GFN2-xTB</a:t>
            </a:r>
          </a:p>
          <a:p>
            <a:pPr lvl="1"/>
            <a:r>
              <a:rPr lang="en-US" sz="1800" dirty="0"/>
              <a:t>Conformational energies are more accurate than HF-S(QM), and less accurate than composite DFT methods</a:t>
            </a:r>
          </a:p>
          <a:p>
            <a:pPr lvl="1"/>
            <a:r>
              <a:rPr lang="en-US" sz="1800" dirty="0"/>
              <a:t>Much faster, and performs well in correctly ordering the conformers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424AC-675A-C24B-A5E9-A5741669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932" y="2063961"/>
            <a:ext cx="3113167" cy="3684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A6781-553B-D04F-9803-C91406AE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891168"/>
            <a:ext cx="3363311" cy="2926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A7B91-2F56-F341-9C80-8D375C32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499" y="3534897"/>
            <a:ext cx="4340725" cy="1638622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25D23ED-82F3-7341-95A5-73C7AB67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836AF3B-25D2-8A4F-A534-A4EE965D94CC}"/>
              </a:ext>
            </a:extLst>
          </p:cNvPr>
          <p:cNvSpPr txBox="1">
            <a:spLocks/>
          </p:cNvSpPr>
          <p:nvPr/>
        </p:nvSpPr>
        <p:spPr>
          <a:xfrm>
            <a:off x="838201" y="6356357"/>
            <a:ext cx="11057466" cy="501643"/>
          </a:xfrm>
          <a:prstGeom prst="rect">
            <a:avLst/>
          </a:prstGeom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/>
              <a:t>Pracht</a:t>
            </a:r>
            <a:r>
              <a:rPr lang="en-US" sz="900" dirty="0"/>
              <a:t>, P. </a:t>
            </a:r>
            <a:r>
              <a:rPr lang="en-US" sz="900" i="1" dirty="0"/>
              <a:t>et al.</a:t>
            </a:r>
            <a:r>
              <a:rPr lang="en-US" sz="900" dirty="0"/>
              <a:t> CREST—A program for the exploration of low-energy molecular chemical space. </a:t>
            </a:r>
            <a:r>
              <a:rPr lang="en-US" sz="900" i="1" dirty="0"/>
              <a:t>The Journal of Chemical Physics</a:t>
            </a:r>
            <a:r>
              <a:rPr lang="en-US" sz="900" dirty="0"/>
              <a:t> </a:t>
            </a:r>
            <a:r>
              <a:rPr lang="en-US" sz="900" b="1" dirty="0"/>
              <a:t>160</a:t>
            </a:r>
            <a:r>
              <a:rPr lang="en-US" sz="900" dirty="0"/>
              <a:t>, 114110 (2024).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8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6C1A-1E30-184D-8A87-A4C0AB12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Constraints and non-covalent complexes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F5D30-3004-734B-963E-83F27DB0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10515600" cy="2374478"/>
          </a:xfrm>
        </p:spPr>
        <p:txBody>
          <a:bodyPr/>
          <a:lstStyle/>
          <a:p>
            <a:r>
              <a:rPr lang="en-US" dirty="0"/>
              <a:t>An ellipsoidal potential can be used to encapsulate the studied complex and avoid problems due to the </a:t>
            </a:r>
            <a:r>
              <a:rPr lang="en-US" dirty="0" err="1"/>
              <a:t>metadynamics</a:t>
            </a:r>
            <a:r>
              <a:rPr lang="en-US" dirty="0"/>
              <a:t> bias in non-covalent complexes</a:t>
            </a:r>
          </a:p>
          <a:p>
            <a:r>
              <a:rPr lang="en-US" dirty="0"/>
              <a:t>As opposed to previous program versions, CREST 3 implements the complete freezing of atoms in all </a:t>
            </a:r>
            <a:r>
              <a:rPr lang="en-US" dirty="0" err="1"/>
              <a:t>metadynamics</a:t>
            </a:r>
            <a:r>
              <a:rPr lang="en-US" dirty="0"/>
              <a:t> simulations and geometry optimizations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59572-548B-484B-8A49-824143C0C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18" y="3373447"/>
            <a:ext cx="6585482" cy="2392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C8CF5-012A-0A40-83E6-3D1ED444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00" y="2710633"/>
            <a:ext cx="3810000" cy="305492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47C7BC2-9D59-2B44-B5C1-C9154F3B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BD0C44E4-0B37-644A-8690-7BDE4DDEEF4A}"/>
              </a:ext>
            </a:extLst>
          </p:cNvPr>
          <p:cNvSpPr txBox="1">
            <a:spLocks/>
          </p:cNvSpPr>
          <p:nvPr/>
        </p:nvSpPr>
        <p:spPr>
          <a:xfrm>
            <a:off x="838200" y="6356357"/>
            <a:ext cx="11057467" cy="501643"/>
          </a:xfrm>
          <a:prstGeom prst="rect">
            <a:avLst/>
          </a:prstGeom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/>
              <a:t>Pracht</a:t>
            </a:r>
            <a:r>
              <a:rPr lang="en-US" sz="900" dirty="0"/>
              <a:t>, P., Bohle, F. &amp; Grimme, S. Automated exploration of the low-energy chemical space with fast quantum chemical methods. </a:t>
            </a:r>
            <a:r>
              <a:rPr lang="en-US" sz="900" i="1" dirty="0"/>
              <a:t>Physical Chemistry Chemical Physics</a:t>
            </a:r>
            <a:r>
              <a:rPr lang="en-US" sz="900" dirty="0"/>
              <a:t> </a:t>
            </a:r>
            <a:r>
              <a:rPr lang="en-US" sz="900" b="1" dirty="0"/>
              <a:t>22</a:t>
            </a:r>
            <a:r>
              <a:rPr lang="en-US" sz="900" dirty="0"/>
              <a:t>, 7169–7192 (2020).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30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A012-5C95-F146-A4F8-0A855D55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New and improved features in CREST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E9842-16D5-364C-9C77-D9D3607B4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1"/>
            <a:ext cx="5727700" cy="3656089"/>
          </a:xfrm>
        </p:spPr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metadynamics</a:t>
            </a:r>
            <a:r>
              <a:rPr lang="en-US" dirty="0"/>
              <a:t>–static </a:t>
            </a:r>
            <a:r>
              <a:rPr lang="en-US" dirty="0" err="1"/>
              <a:t>metadynamics</a:t>
            </a:r>
            <a:r>
              <a:rPr lang="en-US" dirty="0"/>
              <a:t> (iMTD-</a:t>
            </a:r>
            <a:r>
              <a:rPr lang="en-US" dirty="0" err="1"/>
              <a:t>sMTD</a:t>
            </a:r>
            <a:r>
              <a:rPr lang="en-US" dirty="0"/>
              <a:t>) workflow used to calculate the configurational entropy.</a:t>
            </a:r>
          </a:p>
          <a:p>
            <a:r>
              <a:rPr lang="en-US" dirty="0"/>
              <a:t>TOML based configuration files instead of just command line (significantly improves interoperability).</a:t>
            </a:r>
          </a:p>
          <a:p>
            <a:r>
              <a:rPr lang="en-US" dirty="0"/>
              <a:t>Stand alone single-point energy/gradient evaluation and geometry optimization available with --</a:t>
            </a:r>
            <a:r>
              <a:rPr lang="en-US" dirty="0" err="1"/>
              <a:t>sp</a:t>
            </a:r>
            <a:r>
              <a:rPr lang="en-US" dirty="0"/>
              <a:t> or --opt flag</a:t>
            </a:r>
          </a:p>
          <a:p>
            <a:r>
              <a:rPr lang="en-US" dirty="0"/>
              <a:t>QM/MM support</a:t>
            </a:r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44E936-AD45-F542-B6C2-D810EE3C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12" y="968162"/>
            <a:ext cx="5064974" cy="4178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575AB-2DF2-3B45-B7BC-CEFC0FF1B26B}"/>
              </a:ext>
            </a:extLst>
          </p:cNvPr>
          <p:cNvSpPr txBox="1"/>
          <p:nvPr/>
        </p:nvSpPr>
        <p:spPr>
          <a:xfrm>
            <a:off x="9537700" y="876722"/>
            <a:ext cx="1816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Can someone please write an entropy related script called </a:t>
            </a:r>
            <a:r>
              <a:rPr lang="en-US" sz="1200" dirty="0" err="1">
                <a:latin typeface="Avenir Book" panose="02000503020000020003" pitchFamily="2" charset="0"/>
              </a:rPr>
              <a:t>entro.py</a:t>
            </a:r>
            <a:r>
              <a:rPr lang="en-US" sz="1200" dirty="0">
                <a:latin typeface="Avenir Book" panose="02000503020000020003" pitchFamily="2" charset="0"/>
              </a:rPr>
              <a:t>?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3FFE1F8-F71F-5E4B-9651-CDD6C1E3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20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1AF81E-3864-444D-593B-4229020FB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0303" y="219456"/>
            <a:ext cx="4754880" cy="64008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14AF83-5D48-7FD7-2DD3-9F567D0569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" y="1235056"/>
            <a:ext cx="6760385" cy="418732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922515-C957-BCF0-C77A-B7CE76510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5858" y="219456"/>
            <a:ext cx="4393245" cy="640080"/>
          </a:xfrm>
        </p:spPr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95E53-E389-91AB-F252-F7888A7F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2" name="Picture 11" descr="A purple and yellow arrows with a ring around it&#10;&#10;AI-generated content may be incorrect.">
            <a:extLst>
              <a:ext uri="{FF2B5EF4-FFF2-40B4-BE49-F238E27FC236}">
                <a16:creationId xmlns:a16="http://schemas.microsoft.com/office/drawing/2014/main" id="{E70B1764-8E4F-3D68-DA5F-66DFD3936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01" y="890951"/>
            <a:ext cx="1846464" cy="1846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C383BD-E63E-6E06-AE40-BF0D7BB45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59" y="988381"/>
            <a:ext cx="2926485" cy="1568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A05485-A43A-49A5-88E7-18933B09C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13" y="2557333"/>
            <a:ext cx="4785306" cy="27191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17314-B9E9-43AF-6341-DCEAF3E2DF65}"/>
              </a:ext>
            </a:extLst>
          </p:cNvPr>
          <p:cNvSpPr txBox="1"/>
          <p:nvPr/>
        </p:nvSpPr>
        <p:spPr>
          <a:xfrm>
            <a:off x="6168337" y="5325691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github.com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hklem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QMzyme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70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F51F-207D-5148-9D0A-A03B8D40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DAF9-1576-BA49-B839-89C802FA1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013516"/>
            <a:ext cx="10832951" cy="4446757"/>
          </a:xfrm>
        </p:spPr>
        <p:txBody>
          <a:bodyPr/>
          <a:lstStyle/>
          <a:p>
            <a:r>
              <a:rPr lang="en-US" dirty="0"/>
              <a:t>Is the lowest energy conformer sufficient (what about kinetic trapping)? How can you support that? Experimental data is our friend, but remember what assumptions go into modeling. </a:t>
            </a:r>
          </a:p>
          <a:p>
            <a:r>
              <a:rPr lang="en-US" dirty="0"/>
              <a:t>What assumptions are being made? If you are truncating the system for ease of calculation, is the resulting conformational space adequately similar? Constraints! </a:t>
            </a:r>
          </a:p>
          <a:p>
            <a:r>
              <a:rPr lang="en-US" dirty="0"/>
              <a:t>Is your starting structure biasing the results?</a:t>
            </a:r>
          </a:p>
          <a:p>
            <a:r>
              <a:rPr lang="en-US" dirty="0"/>
              <a:t>Similar to transition state (TS) searches, conformational searches are an art. Creativity is your friend.</a:t>
            </a:r>
          </a:p>
          <a:p>
            <a:r>
              <a:rPr lang="en-US" dirty="0"/>
              <a:t>There is no one-size-fits-all solution, unfortunately.</a:t>
            </a:r>
          </a:p>
          <a:p>
            <a:r>
              <a:rPr lang="en-US" dirty="0"/>
              <a:t>CREST is broadly applicable: very approachable for new students, highly adaptable for more complex situations, interoperable/modular, open-source and going-strong, but it is not the complete solution! </a:t>
            </a:r>
          </a:p>
          <a:p>
            <a:pPr marL="0" indent="0" algn="ctr">
              <a:buNone/>
            </a:pPr>
            <a:r>
              <a:rPr lang="en-US" sz="2000" u="sng" dirty="0"/>
              <a:t>Anyone have a fun/ugly/cool/ conformational analysis related research story to share?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306FC97-B5F5-F44A-8C60-A8B65CF2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4" name="Picture Placeholder 10" descr="The figure illustrates the trans and cis configurations of the peptide bonds. Tran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nother black sphere on the lower right, a blue sphere on the lower left, a green sphere above and toward the observer, and a white sphere above and away from the observer. The blue sphere is connected to a white sphere below. The black sphere on the lower right is connected to a red sphere below and connected to a blue sphere in the second amino acid on the upper right. &#10;In the second amino acid, a central black sphere is connected to a blue sphere on the upper left, a black sphere on the upper right, a green sphere below and away from the observer, and a white sphere below and toward the observer. The blue sphere is connected to a white sphere above. The black sphere on the upper right is connected to a red sphere above. &#10;Ci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 blue sphere on the left, a black sphere on the upper right, a green sphere on the lower right and away from the observer, and a white sphere below and toward the observer. The blue sphere is connected to a white sphere above. The black sphere on the upper right is connected to a red sphere on the upper left and connected to a blue sphere in the second amino acid on the upper right. &#10;In the second amino acid, a central black sphere is connected to a blue sphere on the upper left, a black sphere on the upper right, a green sphere on the lower left and away from the observer, and a white sphere below and toward the observer. The blue sphere is connected to a white sphere on the upper right. The black sphere on the upper right is connected to a red sphere above. &#10;Orange semicircles are drawn around the side chains. ">
            <a:extLst>
              <a:ext uri="{FF2B5EF4-FFF2-40B4-BE49-F238E27FC236}">
                <a16:creationId xmlns:a16="http://schemas.microsoft.com/office/drawing/2014/main" id="{A55619DE-970C-08BB-C951-13BFA286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1311"/>
          <a:stretch>
            <a:fillRect/>
          </a:stretch>
        </p:blipFill>
        <p:spPr>
          <a:xfrm>
            <a:off x="3693510" y="5308933"/>
            <a:ext cx="1812916" cy="1316002"/>
          </a:xfrm>
          <a:prstGeom prst="rect">
            <a:avLst/>
          </a:prstGeom>
        </p:spPr>
      </p:pic>
      <p:pic>
        <p:nvPicPr>
          <p:cNvPr id="5" name="Picture Placeholder 10" descr="The figure illustrates the trans and cis configurations of the peptide bonds. Tran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nother black sphere on the lower right, a blue sphere on the lower left, a green sphere above and toward the observer, and a white sphere above and away from the observer. The blue sphere is connected to a white sphere below. The black sphere on the lower right is connected to a red sphere below and connected to a blue sphere in the second amino acid on the upper right. &#10;In the second amino acid, a central black sphere is connected to a blue sphere on the upper left, a black sphere on the upper right, a green sphere below and away from the observer, and a white sphere below and toward the observer. The blue sphere is connected to a white sphere above. The black sphere on the upper right is connected to a red sphere above. &#10;Ci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 blue sphere on the left, a black sphere on the upper right, a green sphere on the lower right and away from the observer, and a white sphere below and toward the observer. The blue sphere is connected to a white sphere above. The black sphere on the upper right is connected to a red sphere on the upper left and connected to a blue sphere in the second amino acid on the upper right. &#10;In the second amino acid, a central black sphere is connected to a blue sphere on the upper left, a black sphere on the upper right, a green sphere on the lower left and away from the observer, and a white sphere below and toward the observer. The blue sphere is connected to a white sphere on the upper right. The black sphere on the upper right is connected to a red sphere above. &#10;Orange semicircles are drawn around the side chains. ">
            <a:extLst>
              <a:ext uri="{FF2B5EF4-FFF2-40B4-BE49-F238E27FC236}">
                <a16:creationId xmlns:a16="http://schemas.microsoft.com/office/drawing/2014/main" id="{B94D1917-69B2-B4A0-5786-44F4954B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97" r="2851"/>
          <a:stretch>
            <a:fillRect/>
          </a:stretch>
        </p:blipFill>
        <p:spPr>
          <a:xfrm>
            <a:off x="6685575" y="5276658"/>
            <a:ext cx="1932972" cy="13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6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39D6-5FF4-5976-A8E6-108CC8E9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8598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Women Make COMP 2026 ACS Symposium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Atlanta, Georgia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artoon of a person writing on a paper&#10;&#10;AI-generated content may be incorrect.">
            <a:extLst>
              <a:ext uri="{FF2B5EF4-FFF2-40B4-BE49-F238E27FC236}">
                <a16:creationId xmlns:a16="http://schemas.microsoft.com/office/drawing/2014/main" id="{33EA20D6-91AD-8E51-6693-4CFBF21BB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20" y="1027754"/>
            <a:ext cx="4239193" cy="36413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13D40-9966-757C-2A95-CF96E9F6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15" name="Picture 14" descr="A poster for a women make comp award&#10;&#10;AI-generated content may be incorrect.">
            <a:extLst>
              <a:ext uri="{FF2B5EF4-FFF2-40B4-BE49-F238E27FC236}">
                <a16:creationId xmlns:a16="http://schemas.microsoft.com/office/drawing/2014/main" id="{E0A000AC-3C88-BA20-97B7-EEA671A1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6" y="1186930"/>
            <a:ext cx="4953000" cy="4902200"/>
          </a:xfrm>
          <a:prstGeom prst="rect">
            <a:avLst/>
          </a:prstGeom>
        </p:spPr>
      </p:pic>
      <p:pic>
        <p:nvPicPr>
          <p:cNvPr id="16" name="Picture 15" descr="A person taking a selfie&#10;&#10;AI-generated content may be incorrect.">
            <a:extLst>
              <a:ext uri="{FF2B5EF4-FFF2-40B4-BE49-F238E27FC236}">
                <a16:creationId xmlns:a16="http://schemas.microsoft.com/office/drawing/2014/main" id="{B42B94DC-7928-1C5B-2011-D1403569D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33" y="4934179"/>
            <a:ext cx="2193983" cy="13363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AF9715-1441-22A1-B1AA-6BB954A043D4}"/>
              </a:ext>
            </a:extLst>
          </p:cNvPr>
          <p:cNvSpPr txBox="1"/>
          <p:nvPr/>
        </p:nvSpPr>
        <p:spPr>
          <a:xfrm>
            <a:off x="8016916" y="5048639"/>
            <a:ext cx="3838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Presidential Recommended Event!</a:t>
            </a:r>
          </a:p>
          <a:p>
            <a:endParaRPr lang="en-US" dirty="0"/>
          </a:p>
          <a:p>
            <a:r>
              <a:rPr lang="en-US" dirty="0"/>
              <a:t>Abstract submission closes on </a:t>
            </a:r>
            <a:r>
              <a:rPr lang="en-US" b="1" dirty="0"/>
              <a:t>September 29, 2025</a:t>
            </a:r>
          </a:p>
        </p:txBody>
      </p:sp>
    </p:spTree>
    <p:extLst>
      <p:ext uri="{BB962C8B-B14F-4D97-AF65-F5344CB8AC3E}">
        <p14:creationId xmlns:p14="http://schemas.microsoft.com/office/powerpoint/2010/main" val="3428663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27EAB-B57B-5B0F-50CC-539FABA4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1029-F66E-8CE5-BC78-3E1DB31F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8598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Women Make COMP 2026 ACS Symposium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9B960-1ABB-84D2-07B1-EDC24DF2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82363-4F08-6155-768D-154B6999B199}"/>
              </a:ext>
            </a:extLst>
          </p:cNvPr>
          <p:cNvSpPr txBox="1"/>
          <p:nvPr/>
        </p:nvSpPr>
        <p:spPr>
          <a:xfrm>
            <a:off x="1066800" y="1590746"/>
            <a:ext cx="7991139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/>
              <a:t>Confirmed Plenary Speakers</a:t>
            </a:r>
          </a:p>
          <a:p>
            <a:r>
              <a:rPr lang="en-US" sz="1600" dirty="0"/>
              <a:t>Jenny Chambers, Ph.D.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Senior Director of Education, </a:t>
            </a:r>
            <a:r>
              <a:rPr lang="en-US" sz="1600" i="1" dirty="0"/>
              <a:t>Schrödinger</a:t>
            </a:r>
          </a:p>
          <a:p>
            <a:r>
              <a:rPr lang="en-US" sz="1600" dirty="0"/>
              <a:t>Shina Lynn </a:t>
            </a:r>
            <a:r>
              <a:rPr lang="en-US" sz="1600" dirty="0" err="1"/>
              <a:t>Kamerlin</a:t>
            </a:r>
            <a:r>
              <a:rPr lang="en-US" sz="1600" dirty="0"/>
              <a:t>, Ph.D.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Professor and Georgia Research Alliance Vasser Woolley Chair in Molecular Design, </a:t>
            </a:r>
            <a:r>
              <a:rPr lang="en-US" sz="1600" i="1" dirty="0"/>
              <a:t>Georgia Institute of Technology</a:t>
            </a:r>
          </a:p>
          <a:p>
            <a:r>
              <a:rPr lang="en-US" sz="1600" dirty="0"/>
              <a:t>Christina </a:t>
            </a:r>
            <a:r>
              <a:rPr lang="en-US" sz="1600" dirty="0" err="1"/>
              <a:t>Bergonzo</a:t>
            </a:r>
            <a:r>
              <a:rPr lang="en-US" sz="1600" dirty="0"/>
              <a:t>, Ph.D.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Research Chemist, </a:t>
            </a:r>
            <a:r>
              <a:rPr lang="en-US" sz="1600" i="1" dirty="0"/>
              <a:t>National Institute of Standards and Technology, U.S. Dept. of Commerce</a:t>
            </a:r>
          </a:p>
          <a:p>
            <a:r>
              <a:rPr lang="en-US" sz="1600" dirty="0"/>
              <a:t>AJ Lauer, Ed.D.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Founder, </a:t>
            </a:r>
            <a:r>
              <a:rPr lang="en-US" sz="1600" i="1" dirty="0"/>
              <a:t>Thriving Ibis Leadership Solutions</a:t>
            </a:r>
            <a:r>
              <a:rPr lang="en-US" sz="1600" dirty="0"/>
              <a:t>. Expert on diversity and leadership in computing. Author, ‘My Monster Mungo’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Picture 12" descr="A cartoon of a person with a purple monster on her shoulder&#10;&#10;AI-generated content may be incorrect.">
            <a:extLst>
              <a:ext uri="{FF2B5EF4-FFF2-40B4-BE49-F238E27FC236}">
                <a16:creationId xmlns:a16="http://schemas.microsoft.com/office/drawing/2014/main" id="{004EAA0D-A3E9-42E9-7A07-BFFEFE9C2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732" y="4263272"/>
            <a:ext cx="1861675" cy="18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7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8EA8D93-73FE-0911-2BCF-F14944A19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Download Files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56F91A-6AC1-863C-3223-945DE0E86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114" y="4389120"/>
            <a:ext cx="8022006" cy="106984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7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BAE46-13D7-CE4F-B7A0-E79AC32D182C}"/>
              </a:ext>
            </a:extLst>
          </p:cNvPr>
          <p:cNvSpPr txBox="1">
            <a:spLocks/>
          </p:cNvSpPr>
          <p:nvPr/>
        </p:nvSpPr>
        <p:spPr>
          <a:xfrm>
            <a:off x="941021" y="1787674"/>
            <a:ext cx="10309958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solidFill>
                  <a:srgbClr val="FFFFFF"/>
                </a:solidFill>
              </a:rPr>
              <a:t>How can we model chemistry consistent with experiment?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F217C70-76BD-9B40-9C46-A01479A8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16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73F6-1CB0-DC49-C668-D41619C3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Avenir Book" panose="02000503020000020003" pitchFamily="2" charset="0"/>
              </a:rPr>
              <a:t>Core Computational Chemistry Methods</a:t>
            </a:r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CFD90-24F6-4F0B-DCF4-24BA6D85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BB4925-B71A-274C-AB8C-82F6F2269DA9}"/>
              </a:ext>
            </a:extLst>
          </p:cNvPr>
          <p:cNvSpPr txBox="1">
            <a:spLocks/>
          </p:cNvSpPr>
          <p:nvPr/>
        </p:nvSpPr>
        <p:spPr>
          <a:xfrm>
            <a:off x="838200" y="2055446"/>
            <a:ext cx="2633472" cy="2452913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C9700-FFCF-6C4A-A6E8-1258C968FBF7}"/>
              </a:ext>
            </a:extLst>
          </p:cNvPr>
          <p:cNvSpPr txBox="1">
            <a:spLocks/>
          </p:cNvSpPr>
          <p:nvPr/>
        </p:nvSpPr>
        <p:spPr>
          <a:xfrm>
            <a:off x="481950" y="1550050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mechanics</a:t>
            </a:r>
          </a:p>
          <a:p>
            <a:r>
              <a:rPr lang="en-US" dirty="0"/>
              <a:t>Computationally inexpensive</a:t>
            </a:r>
          </a:p>
          <a:p>
            <a:r>
              <a:rPr lang="en-US" dirty="0"/>
              <a:t>Parameterized force fields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736DE3-5CEB-AE45-9B5B-74DE007E1C97}"/>
              </a:ext>
            </a:extLst>
          </p:cNvPr>
          <p:cNvSpPr txBox="1">
            <a:spLocks/>
          </p:cNvSpPr>
          <p:nvPr/>
        </p:nvSpPr>
        <p:spPr>
          <a:xfrm>
            <a:off x="3352922" y="1550049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Based on Schrödinger equation</a:t>
            </a:r>
          </a:p>
          <a:p>
            <a:r>
              <a:rPr lang="en-US" sz="1600" dirty="0"/>
              <a:t>Parameterized with empirical data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84DE6B-1C7F-BA42-90FD-6FF28C83AB4E}"/>
              </a:ext>
            </a:extLst>
          </p:cNvPr>
          <p:cNvSpPr txBox="1">
            <a:spLocks/>
          </p:cNvSpPr>
          <p:nvPr/>
        </p:nvSpPr>
        <p:spPr>
          <a:xfrm>
            <a:off x="6223894" y="1550048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Based on Schrödinger equation</a:t>
            </a:r>
          </a:p>
          <a:p>
            <a:r>
              <a:rPr lang="en-US" sz="1600" dirty="0"/>
              <a:t>Electron density rather than wavefunction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C8A3A4-A31C-A445-B637-D00BCDEA7F13}"/>
              </a:ext>
            </a:extLst>
          </p:cNvPr>
          <p:cNvSpPr txBox="1">
            <a:spLocks/>
          </p:cNvSpPr>
          <p:nvPr/>
        </p:nvSpPr>
        <p:spPr>
          <a:xfrm>
            <a:off x="9094866" y="1550047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Quantum mechanics</a:t>
            </a:r>
          </a:p>
          <a:p>
            <a:r>
              <a:rPr lang="en-US" sz="1600" dirty="0"/>
              <a:t>Schrödinger equation</a:t>
            </a:r>
          </a:p>
          <a:p>
            <a:r>
              <a:rPr lang="en-US" sz="1600" dirty="0"/>
              <a:t>Approximations required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4E0E5-A1D2-BA44-958F-96B068481C96}"/>
              </a:ext>
            </a:extLst>
          </p:cNvPr>
          <p:cNvSpPr txBox="1"/>
          <p:nvPr/>
        </p:nvSpPr>
        <p:spPr>
          <a:xfrm>
            <a:off x="1154920" y="1116855"/>
            <a:ext cx="128753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Molecular </a:t>
            </a:r>
          </a:p>
          <a:p>
            <a:pPr algn="ctr"/>
            <a:r>
              <a:rPr lang="en-US" dirty="0"/>
              <a:t>Mechanics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F4059-D637-3746-BE66-C0A5F2F47235}"/>
              </a:ext>
            </a:extLst>
          </p:cNvPr>
          <p:cNvSpPr txBox="1"/>
          <p:nvPr/>
        </p:nvSpPr>
        <p:spPr>
          <a:xfrm>
            <a:off x="3852767" y="1331603"/>
            <a:ext cx="16337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Semiempirical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EB7D6-820B-2E42-AE85-838E93001CC8}"/>
              </a:ext>
            </a:extLst>
          </p:cNvPr>
          <p:cNvSpPr txBox="1"/>
          <p:nvPr/>
        </p:nvSpPr>
        <p:spPr>
          <a:xfrm>
            <a:off x="6444392" y="1120056"/>
            <a:ext cx="214674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Density Functional </a:t>
            </a:r>
          </a:p>
          <a:p>
            <a:pPr algn="ctr"/>
            <a:r>
              <a:rPr lang="en-US" dirty="0"/>
              <a:t>Theory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03699-0FF0-8442-8C74-754CF6AB5E42}"/>
              </a:ext>
            </a:extLst>
          </p:cNvPr>
          <p:cNvSpPr txBox="1"/>
          <p:nvPr/>
        </p:nvSpPr>
        <p:spPr>
          <a:xfrm>
            <a:off x="9815210" y="1362144"/>
            <a:ext cx="10182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Ab Initio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EA6A54-DB2C-1D4E-8A8E-AFBEF9511CA0}"/>
              </a:ext>
            </a:extLst>
          </p:cNvPr>
          <p:cNvSpPr txBox="1"/>
          <p:nvPr/>
        </p:nvSpPr>
        <p:spPr>
          <a:xfrm>
            <a:off x="655320" y="4202799"/>
            <a:ext cx="88864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1998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latin typeface="Avenir Book" panose="02000503020000020003" pitchFamily="2" charset="0"/>
              </a:rPr>
              <a:t>John </a:t>
            </a:r>
            <a:r>
              <a:rPr lang="en-US" sz="1200" dirty="0" err="1">
                <a:latin typeface="Avenir Book" panose="02000503020000020003" pitchFamily="2" charset="0"/>
              </a:rPr>
              <a:t>Pople</a:t>
            </a:r>
            <a:r>
              <a:rPr lang="en-US" sz="1200" dirty="0">
                <a:latin typeface="Avenir Book" panose="02000503020000020003" pitchFamily="2" charset="0"/>
              </a:rPr>
              <a:t> “for his development of computational methods in quantum chemistry”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latin typeface="Avenir Book" panose="02000503020000020003" pitchFamily="2" charset="0"/>
              </a:rPr>
              <a:t>Walter Kohn “for his development of the density functional theory”</a:t>
            </a:r>
          </a:p>
          <a:p>
            <a:endParaRPr lang="en-US" sz="1200" dirty="0">
              <a:latin typeface="Avenir Book" panose="02000503020000020003" pitchFamily="2" charset="0"/>
            </a:endParaRPr>
          </a:p>
          <a:p>
            <a:r>
              <a:rPr lang="en-US" sz="1200" dirty="0">
                <a:latin typeface="Avenir Book" panose="02000503020000020003" pitchFamily="2" charset="0"/>
              </a:rPr>
              <a:t>2013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latin typeface="Avenir Book" panose="02000503020000020003" pitchFamily="2" charset="0"/>
              </a:rPr>
              <a:t>Martin Karplus, Michael Levitt, and Arieh </a:t>
            </a:r>
            <a:r>
              <a:rPr lang="en-US" sz="1200" dirty="0" err="1">
                <a:latin typeface="Avenir Book" panose="02000503020000020003" pitchFamily="2" charset="0"/>
              </a:rPr>
              <a:t>Warshel</a:t>
            </a:r>
            <a:r>
              <a:rPr lang="en-US" sz="1200" dirty="0">
                <a:latin typeface="Avenir Book" panose="02000503020000020003" pitchFamily="2" charset="0"/>
              </a:rPr>
              <a:t> “for the development of multiscale models for complex chemical systems”</a:t>
            </a:r>
          </a:p>
          <a:p>
            <a:endParaRPr lang="en-US" sz="1200" dirty="0">
              <a:latin typeface="Avenir Book" panose="02000503020000020003" pitchFamily="2" charset="0"/>
            </a:endParaRPr>
          </a:p>
          <a:p>
            <a:r>
              <a:rPr lang="en-US" sz="1200" dirty="0">
                <a:latin typeface="Avenir Book" panose="02000503020000020003" pitchFamily="2" charset="0"/>
              </a:rPr>
              <a:t>2024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latin typeface="Avenir Book" panose="02000503020000020003" pitchFamily="2" charset="0"/>
              </a:rPr>
              <a:t>David Baker ”for computational protein design”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latin typeface="Avenir Book" panose="02000503020000020003" pitchFamily="2" charset="0"/>
              </a:rPr>
              <a:t>Demis Hassabis and John Jumper “for protein structure prediction”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E07555-3C80-2807-FC80-601A65733FC1}"/>
              </a:ext>
            </a:extLst>
          </p:cNvPr>
          <p:cNvSpPr txBox="1">
            <a:spLocks/>
          </p:cNvSpPr>
          <p:nvPr/>
        </p:nvSpPr>
        <p:spPr>
          <a:xfrm>
            <a:off x="481950" y="4049513"/>
            <a:ext cx="11246388" cy="2118404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36B81-1DC5-6B08-C003-FB5963ACC6EE}"/>
              </a:ext>
            </a:extLst>
          </p:cNvPr>
          <p:cNvSpPr txBox="1"/>
          <p:nvPr/>
        </p:nvSpPr>
        <p:spPr>
          <a:xfrm>
            <a:off x="3906938" y="3855952"/>
            <a:ext cx="43781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Nobel Prize in (computational) Chemistry</a:t>
            </a:r>
          </a:p>
        </p:txBody>
      </p:sp>
    </p:spTree>
    <p:extLst>
      <p:ext uri="{BB962C8B-B14F-4D97-AF65-F5344CB8AC3E}">
        <p14:creationId xmlns:p14="http://schemas.microsoft.com/office/powerpoint/2010/main" val="410560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vie_c4" descr="movie_c4">
            <a:hlinkClick r:id="" action="ppaction://media"/>
            <a:extLst>
              <a:ext uri="{FF2B5EF4-FFF2-40B4-BE49-F238E27FC236}">
                <a16:creationId xmlns:a16="http://schemas.microsoft.com/office/drawing/2014/main" id="{C1A40D01-EE9D-FDFF-34FF-90552BFF9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731" t="16484" r="14426" b="20723"/>
          <a:stretch/>
        </p:blipFill>
        <p:spPr>
          <a:xfrm>
            <a:off x="3414046" y="1404516"/>
            <a:ext cx="5363142" cy="468396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F920E-043B-9EAD-328C-CE8A606336CB}"/>
              </a:ext>
            </a:extLst>
          </p:cNvPr>
          <p:cNvSpPr txBox="1"/>
          <p:nvPr/>
        </p:nvSpPr>
        <p:spPr>
          <a:xfrm>
            <a:off x="3326814" y="226516"/>
            <a:ext cx="5537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“Everything that living things do can be understood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 terms of the jiggling and wiggling of atoms”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Richard Feynman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B3FAD-ABE7-0723-DC81-3761BC3838F9}"/>
              </a:ext>
            </a:extLst>
          </p:cNvPr>
          <p:cNvSpPr txBox="1"/>
          <p:nvPr/>
        </p:nvSpPr>
        <p:spPr>
          <a:xfrm>
            <a:off x="3461523" y="5349820"/>
            <a:ext cx="29007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Snapshots from a 105 µs trajectory</a:t>
            </a:r>
          </a:p>
          <a:p>
            <a:r>
              <a:rPr lang="en-US" sz="1400" dirty="0"/>
              <a:t>Chicken </a:t>
            </a:r>
            <a:r>
              <a:rPr lang="en-US" sz="1400" dirty="0" err="1"/>
              <a:t>villin</a:t>
            </a:r>
            <a:r>
              <a:rPr lang="en-US" sz="1400" dirty="0"/>
              <a:t> heapiece-35 (HP35)</a:t>
            </a:r>
          </a:p>
          <a:p>
            <a:r>
              <a:rPr lang="en-US" sz="1400" dirty="0"/>
              <a:t>Simulation by </a:t>
            </a:r>
            <a:r>
              <a:rPr lang="en-US" sz="1400" dirty="0" err="1"/>
              <a:t>D.E.Shaw</a:t>
            </a:r>
            <a:r>
              <a:rPr lang="en-US" sz="1400" dirty="0"/>
              <a:t> Research  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934A0FF-AE2F-CB4D-90EE-39C81BB4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97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9153-55C7-2555-C940-CD4E99C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37" y="-12839"/>
            <a:ext cx="10617463" cy="1609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Protein Folding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2B93E-D0DA-6BB2-70C5-0B32BA63B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157" y="996401"/>
            <a:ext cx="5423826" cy="4050792"/>
          </a:xfrm>
        </p:spPr>
        <p:txBody>
          <a:bodyPr/>
          <a:lstStyle/>
          <a:p>
            <a:r>
              <a:rPr lang="en-US" sz="1800" dirty="0">
                <a:latin typeface="Avenir Book" panose="02000503020000020003" pitchFamily="2" charset="0"/>
              </a:rPr>
              <a:t>Experimental determination can take 1+ year(s)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Levinthal’s paradox: estimated 10</a:t>
            </a:r>
            <a:r>
              <a:rPr lang="en-US" sz="1800" baseline="30000" dirty="0">
                <a:latin typeface="Avenir Book" panose="02000503020000020003" pitchFamily="2" charset="0"/>
              </a:rPr>
              <a:t>300</a:t>
            </a:r>
            <a:r>
              <a:rPr lang="en-US" sz="1800" dirty="0">
                <a:latin typeface="Avenir Book" panose="02000503020000020003" pitchFamily="2" charset="0"/>
              </a:rPr>
              <a:t> possible conformations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In nature, proteins fold within milliseconds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Energy landscape guides protein folding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Can we simplify the search</a:t>
            </a:r>
          </a:p>
          <a:p>
            <a:pPr lvl="1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61F13-9163-E90A-4B53-C2E7C705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7" name="Picture Placeholder 8" descr="The figure illustrates the specific three-dimensional structure a protein takes based on its amino acid sequence. &#10;Two different amino acid sequences are shown. Amino acid sequence 1 is shown as a blue-colored linear chain of several amino acids. The three-dimensional structure of the protein with this amino acid sequence is shown as a few tightly coiled blue ribbons connected end-to-end by thread-like structures. &#10;Amino acid sequence 2 is shown as a red-colored linear chain of several amino acids. The three-dimensional structure of the protein with this amino acid sequence is shown as a few thick red arrows connected end-to-end by thread-like structures. &#10;Amino acid sequence 1 cannot give rise to the protein structure in red. Similarly, amino acid sequence 2 cannot give rise to the protein structure in blue. ">
            <a:extLst>
              <a:ext uri="{FF2B5EF4-FFF2-40B4-BE49-F238E27FC236}">
                <a16:creationId xmlns:a16="http://schemas.microsoft.com/office/drawing/2014/main" id="{2D67BC32-79DD-1EBA-DBC7-88114FC4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61"/>
          <a:stretch>
            <a:fillRect/>
          </a:stretch>
        </p:blipFill>
        <p:spPr>
          <a:xfrm>
            <a:off x="507737" y="2119263"/>
            <a:ext cx="5840093" cy="325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D2B89-134A-E8F6-157B-058E705BC42A}"/>
              </a:ext>
            </a:extLst>
          </p:cNvPr>
          <p:cNvSpPr txBox="1"/>
          <p:nvPr/>
        </p:nvSpPr>
        <p:spPr>
          <a:xfrm>
            <a:off x="1097127" y="15705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Primary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4A504-DBB5-55EC-ED35-CF28E188FCEC}"/>
              </a:ext>
            </a:extLst>
          </p:cNvPr>
          <p:cNvSpPr txBox="1"/>
          <p:nvPr/>
        </p:nvSpPr>
        <p:spPr>
          <a:xfrm>
            <a:off x="4409416" y="1570545"/>
            <a:ext cx="94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Tertiary</a:t>
            </a:r>
          </a:p>
        </p:txBody>
      </p:sp>
      <p:pic>
        <p:nvPicPr>
          <p:cNvPr id="10" name="Picture Placeholder 8" descr="The figure illustrates the resonance structures of a peptide bond. The first resonance structure is as follows: Open single bond, C, single bond, C, single bond, N, single bond, C, open single bond. N is single bonded to H above. N is highlighted in blue. C 1 has an open wedge bond on the upper right and an open dash bond on the upper left. C 2 is double bonded to O below. O is highlighted in red. C 3 has an open wedge bond on the lower left and an open dash bond on the lower right. &#10;The second resonance structure is as follows: Open single bond, C, single bond, C, double bond, N superscript plus, single bond, C, open single bond. N superscript plus is single bonded to H above. C 1 has a wedge bond on the upper right and a dash bond on the upper left. C 2 is single bonded to O superscript minus below which is highlighted in red. C 3 has a wedge bond on the lower left and a dash bond on the lower right.">
            <a:extLst>
              <a:ext uri="{FF2B5EF4-FFF2-40B4-BE49-F238E27FC236}">
                <a16:creationId xmlns:a16="http://schemas.microsoft.com/office/drawing/2014/main" id="{F11D17FC-81DB-E482-6208-C9EAFD2E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504" y="3357639"/>
            <a:ext cx="4428365" cy="1373672"/>
          </a:xfrm>
          <a:prstGeom prst="rect">
            <a:avLst/>
          </a:prstGeom>
        </p:spPr>
      </p:pic>
      <p:pic>
        <p:nvPicPr>
          <p:cNvPr id="11" name="Picture Placeholder 10" descr="The figure illustrates the trans and cis configurations of the peptide bonds. Tran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nother black sphere on the lower right, a blue sphere on the lower left, a green sphere above and toward the observer, and a white sphere above and away from the observer. The blue sphere is connected to a white sphere below. The black sphere on the lower right is connected to a red sphere below and connected to a blue sphere in the second amino acid on the upper right. &#10;In the second amino acid, a central black sphere is connected to a blue sphere on the upper left, a black sphere on the upper right, a green sphere below and away from the observer, and a white sphere below and toward the observer. The blue sphere is connected to a white sphere above. The black sphere on the upper right is connected to a red sphere above. &#10;Ci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 blue sphere on the left, a black sphere on the upper right, a green sphere on the lower right and away from the observer, and a white sphere below and toward the observer. The blue sphere is connected to a white sphere above. The black sphere on the upper right is connected to a red sphere on the upper left and connected to a blue sphere in the second amino acid on the upper right. &#10;In the second amino acid, a central black sphere is connected to a blue sphere on the upper left, a black sphere on the upper right, a green sphere on the lower left and away from the observer, and a white sphere below and toward the observer. The blue sphere is connected to a white sphere on the upper right. The black sphere on the upper right is connected to a red sphere above. &#10;Orange semicircles are drawn around the side chains. ">
            <a:extLst>
              <a:ext uri="{FF2B5EF4-FFF2-40B4-BE49-F238E27FC236}">
                <a16:creationId xmlns:a16="http://schemas.microsoft.com/office/drawing/2014/main" id="{7DD5CDAE-CACE-77DE-E721-E3B1654F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311"/>
          <a:stretch>
            <a:fillRect/>
          </a:stretch>
        </p:blipFill>
        <p:spPr>
          <a:xfrm>
            <a:off x="7058810" y="4793469"/>
            <a:ext cx="1821527" cy="1322253"/>
          </a:xfrm>
          <a:prstGeom prst="rect">
            <a:avLst/>
          </a:prstGeom>
        </p:spPr>
      </p:pic>
      <p:pic>
        <p:nvPicPr>
          <p:cNvPr id="12" name="Picture Placeholder 10" descr="The figure illustrates the trans and cis configurations of the peptide bonds. Tran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nother black sphere on the lower right, a blue sphere on the lower left, a green sphere above and toward the observer, and a white sphere above and away from the observer. The blue sphere is connected to a white sphere below. The black sphere on the lower right is connected to a red sphere below and connected to a blue sphere in the second amino acid on the upper right. &#10;In the second amino acid, a central black sphere is connected to a blue sphere on the upper left, a black sphere on the upper right, a green sphere below and away from the observer, and a white sphere below and toward the observer. The blue sphere is connected to a white sphere above. The black sphere on the upper right is connected to a red sphere above. &#10;Ci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 blue sphere on the left, a black sphere on the upper right, a green sphere on the lower right and away from the observer, and a white sphere below and toward the observer. The blue sphere is connected to a white sphere above. The black sphere on the upper right is connected to a red sphere on the upper left and connected to a blue sphere in the second amino acid on the upper right. &#10;In the second amino acid, a central black sphere is connected to a blue sphere on the upper left, a black sphere on the upper right, a green sphere on the lower left and away from the observer, and a white sphere below and toward the observer. The blue sphere is connected to a white sphere on the upper right. The black sphere on the upper right is connected to a red sphere above. &#10;Orange semicircles are drawn around the side chains. ">
            <a:extLst>
              <a:ext uri="{FF2B5EF4-FFF2-40B4-BE49-F238E27FC236}">
                <a16:creationId xmlns:a16="http://schemas.microsoft.com/office/drawing/2014/main" id="{674B95B7-CE60-E60F-5937-639FD79B3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897" r="2851"/>
          <a:stretch>
            <a:fillRect/>
          </a:stretch>
        </p:blipFill>
        <p:spPr>
          <a:xfrm>
            <a:off x="9243555" y="4796595"/>
            <a:ext cx="1932972" cy="13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6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C5E9-91B0-9F45-9E45-26628652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Example: Protein Folding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4DCBE-8C47-6946-98E2-00DCB106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clustering can be used to identify and quantify stable conformations</a:t>
            </a:r>
          </a:p>
          <a:p>
            <a:r>
              <a:rPr lang="en-US" dirty="0"/>
              <a:t>The resulting discretized trajectory data can be used with Markov State Modeling to recover the equilibrium properties of a process.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B3064-33D0-3244-82C1-36ADFBAE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9115696" cy="501643"/>
          </a:xfrm>
        </p:spPr>
        <p:txBody>
          <a:bodyPr/>
          <a:lstStyle/>
          <a:p>
            <a:pPr algn="just"/>
            <a:r>
              <a:rPr lang="en-US" dirty="0">
                <a:effectLst/>
              </a:rPr>
              <a:t>Klem, H., Hocky, G. M. &amp; McCullagh, M. Size-and-Shape Space Gaussian Mixture Models for Structural Clustering of Molecular Dynamics Trajectories. </a:t>
            </a:r>
            <a:r>
              <a:rPr lang="en-US" i="1" dirty="0">
                <a:effectLst/>
              </a:rPr>
              <a:t>J. Chem. Theory </a:t>
            </a:r>
            <a:r>
              <a:rPr lang="en-US" i="1" dirty="0" err="1">
                <a:effectLst/>
              </a:rPr>
              <a:t>Comput</a:t>
            </a:r>
            <a:r>
              <a:rPr lang="en-US" i="1" dirty="0">
                <a:effectLst/>
              </a:rPr>
              <a:t>.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18</a:t>
            </a:r>
            <a:r>
              <a:rPr lang="en-US" dirty="0">
                <a:effectLst/>
              </a:rPr>
              <a:t>, 3218–3230 (2022).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44BC2C1-1174-5641-ACDE-12AA1AF64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7" r="6549" b="41662"/>
          <a:stretch/>
        </p:blipFill>
        <p:spPr>
          <a:xfrm>
            <a:off x="1108624" y="2327043"/>
            <a:ext cx="9974751" cy="3718312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B6F7DBD-1EFD-404B-A931-5B8A6529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81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592CBC-AFC4-9C4D-8499-0EFF8247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Molecular Motions in Folded Protein State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AEC97-3048-7B4C-9071-ED7469A2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10515600" cy="501643"/>
          </a:xfrm>
        </p:spPr>
        <p:txBody>
          <a:bodyPr/>
          <a:lstStyle/>
          <a:p>
            <a:r>
              <a:rPr lang="en-US" dirty="0">
                <a:effectLst/>
              </a:rPr>
              <a:t>Klem, H., McCullagh, M. &amp; Paton, R. S. Modeling Catalysis in Allosteric Enzymes: Capturing Conformational Consequences. </a:t>
            </a:r>
            <a:r>
              <a:rPr lang="en-US" i="1" dirty="0">
                <a:effectLst/>
              </a:rPr>
              <a:t>Top </a:t>
            </a:r>
            <a:r>
              <a:rPr lang="en-US" i="1" dirty="0" err="1">
                <a:effectLst/>
              </a:rPr>
              <a:t>Catal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65</a:t>
            </a:r>
            <a:r>
              <a:rPr lang="en-US" dirty="0">
                <a:effectLst/>
              </a:rPr>
              <a:t>, 165–186 (2022).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F09D9A0-5E5A-3E46-B4B4-E246D0B3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31" y="2128047"/>
            <a:ext cx="6023953" cy="3358354"/>
          </a:xfrm>
          <a:prstGeom prst="rect">
            <a:avLst/>
          </a:prstGeom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37D7967B-3C61-FA4B-A460-0D7DDF08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38201" y="2392003"/>
            <a:ext cx="4092076" cy="2862478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DE0A2-A030-EB41-8CAF-6735E87A4B3B}"/>
              </a:ext>
            </a:extLst>
          </p:cNvPr>
          <p:cNvSpPr txBox="1"/>
          <p:nvPr/>
        </p:nvSpPr>
        <p:spPr>
          <a:xfrm>
            <a:off x="530724" y="1145956"/>
            <a:ext cx="4816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M</a:t>
            </a:r>
            <a:r>
              <a:rPr lang="en-US" sz="1800" b="0" strike="noStrike" spc="-1" dirty="0">
                <a:solidFill>
                  <a:srgbClr val="000000"/>
                </a:solidFill>
                <a:latin typeface="Avenir Book" panose="02000503020000020003" pitchFamily="2" charset="0"/>
              </a:rPr>
              <a:t>ultiple populations of conformations, intermediates, and transition states can exist.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5ECDE-B96D-C842-9B4F-75E69FC63C75}"/>
              </a:ext>
            </a:extLst>
          </p:cNvPr>
          <p:cNvSpPr txBox="1"/>
          <p:nvPr/>
        </p:nvSpPr>
        <p:spPr>
          <a:xfrm>
            <a:off x="6722357" y="1145955"/>
            <a:ext cx="3926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Consider macroscopic/bulk 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vs. microscopic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58DAC2D-5445-904D-99A8-51859D1F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190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{F4A31376-FE38-DD42-A49C-B55C392EDCA9}tf10001070</Template>
  <TotalTime>11071</TotalTime>
  <Words>1674</Words>
  <Application>Microsoft Macintosh PowerPoint</Application>
  <PresentationFormat>Widescreen</PresentationFormat>
  <Paragraphs>188</Paragraphs>
  <Slides>22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Black</vt:lpstr>
      <vt:lpstr>Avenir</vt:lpstr>
      <vt:lpstr>Avenir Book</vt:lpstr>
      <vt:lpstr>Avenir Medium</vt:lpstr>
      <vt:lpstr>Calibri</vt:lpstr>
      <vt:lpstr>Rockwell Extra Bold</vt:lpstr>
      <vt:lpstr>Wingdings</vt:lpstr>
      <vt:lpstr>Wingdings 2</vt:lpstr>
      <vt:lpstr>Wood Type</vt:lpstr>
      <vt:lpstr>PowerPoint Presentation</vt:lpstr>
      <vt:lpstr>PowerPoint Presentation</vt:lpstr>
      <vt:lpstr>Download Files</vt:lpstr>
      <vt:lpstr>PowerPoint Presentation</vt:lpstr>
      <vt:lpstr>Core Computational Chemistry Methods</vt:lpstr>
      <vt:lpstr>PowerPoint Presentation</vt:lpstr>
      <vt:lpstr>The Protein Folding Problem</vt:lpstr>
      <vt:lpstr>Example: Protein Folding Mechanism</vt:lpstr>
      <vt:lpstr>Molecular Motions in Folded Protein State</vt:lpstr>
      <vt:lpstr>PowerPoint Presentation</vt:lpstr>
      <vt:lpstr>Conformational Search Approaches</vt:lpstr>
      <vt:lpstr>Conformational Search</vt:lpstr>
      <vt:lpstr>Gets-the-job-done optimization</vt:lpstr>
      <vt:lpstr>CREST</vt:lpstr>
      <vt:lpstr>CREST ecosystem</vt:lpstr>
      <vt:lpstr>CREST iMTD-GC workflow</vt:lpstr>
      <vt:lpstr>CREST benchmarking</vt:lpstr>
      <vt:lpstr>Constraints and non-covalent complexes</vt:lpstr>
      <vt:lpstr>New and improved features in CREST 3.0</vt:lpstr>
      <vt:lpstr>Discussion points</vt:lpstr>
      <vt:lpstr>Women Make COMP 2026 ACS Symposium Atlanta, Georgia</vt:lpstr>
      <vt:lpstr>Women Make COMP 2026 ACS Symposium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Klem,Heidi</dc:creator>
  <cp:lastModifiedBy>Heidi Klem</cp:lastModifiedBy>
  <cp:revision>49</cp:revision>
  <cp:lastPrinted>2022-04-05T22:36:05Z</cp:lastPrinted>
  <dcterms:created xsi:type="dcterms:W3CDTF">2024-06-14T22:10:40Z</dcterms:created>
  <dcterms:modified xsi:type="dcterms:W3CDTF">2025-09-16T10:18:23Z</dcterms:modified>
</cp:coreProperties>
</file>